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theme/theme4.xml" ContentType="application/vnd.openxmlformats-officedocument.them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88" r:id="rId2"/>
    <p:sldMasterId id="2147483676" r:id="rId3"/>
  </p:sldMasterIdLst>
  <p:notesMasterIdLst>
    <p:notesMasterId r:id="rId14"/>
  </p:notesMasterIdLst>
  <p:sldIdLst>
    <p:sldId id="289" r:id="rId4"/>
    <p:sldId id="387" r:id="rId5"/>
    <p:sldId id="391" r:id="rId6"/>
    <p:sldId id="392" r:id="rId7"/>
    <p:sldId id="393" r:id="rId8"/>
    <p:sldId id="394" r:id="rId9"/>
    <p:sldId id="395" r:id="rId10"/>
    <p:sldId id="365" r:id="rId11"/>
    <p:sldId id="367" r:id="rId12"/>
    <p:sldId id="259" r:id="rId13"/>
  </p:sldIdLst>
  <p:sldSz cx="12192000" cy="6858000"/>
  <p:notesSz cx="6858000" cy="9144000"/>
  <p:embeddedFontLst>
    <p:embeddedFont>
      <p:font typeface="Roboto Slab" charset="0"/>
      <p:regular r:id="rId15"/>
      <p:bold r:id="rId16"/>
    </p:embeddedFont>
    <p:embeddedFont>
      <p:font typeface="Calibri" pitchFamily="34" charset="0"/>
      <p:regular r:id="rId17"/>
      <p:bold r:id="rId18"/>
      <p:italic r:id="rId19"/>
      <p:boldItalic r:id="rId20"/>
    </p:embeddedFont>
    <p:embeddedFont>
      <p:font typeface="Calibri Light" pitchFamily="34" charset="0"/>
      <p:regular r:id="rId21"/>
      <p:italic r:id="rId22"/>
    </p:embeddedFont>
    <p:embeddedFont>
      <p:font typeface="Montserrat Light" charset="0"/>
      <p:regular r:id="rId23"/>
      <p:italic r:id="rId24"/>
    </p:embeddedFont>
    <p:embeddedFont>
      <p:font typeface="Montserrat Bold" charset="0"/>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20"/>
    <p:restoredTop sz="94660"/>
  </p:normalViewPr>
  <p:slideViewPr>
    <p:cSldViewPr snapToGrid="0">
      <p:cViewPr varScale="1">
        <p:scale>
          <a:sx n="73" d="100"/>
          <a:sy n="73" d="100"/>
        </p:scale>
        <p:origin x="-600" y="-102"/>
      </p:cViewPr>
      <p:guideLst>
        <p:guide orient="horz" pos="2160"/>
        <p:guide pos="3840"/>
      </p:guideLst>
    </p:cSldViewPr>
  </p:slideViewPr>
  <p:notesTextViewPr>
    <p:cViewPr>
      <p:scale>
        <a:sx n="1" d="1"/>
        <a:sy n="1" d="1"/>
      </p:scale>
      <p:origin x="0" y="0"/>
    </p:cViewPr>
  </p:notesTextViewPr>
  <p:sorterViewPr>
    <p:cViewPr>
      <p:scale>
        <a:sx n="100" d="100"/>
        <a:sy n="100" d="100"/>
      </p:scale>
      <p:origin x="0" y="-1032"/>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0.fntdata"/><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33EF3-0F9B-4425-BB72-0BEB5267ED23}" type="datetimeFigureOut">
              <a:rPr lang="en-US" smtClean="0"/>
              <a:pPr/>
              <a:t>2/19/2023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CEAAA-9FE9-4C0D-9328-5899C37F98E8}" type="slidenum">
              <a:rPr lang="en-US" smtClean="0"/>
              <a:pPr/>
              <a:t>‹#›</a:t>
            </a:fld>
            <a:endParaRPr lang="en-US"/>
          </a:p>
        </p:txBody>
      </p:sp>
    </p:spTree>
    <p:extLst>
      <p:ext uri="{BB962C8B-B14F-4D97-AF65-F5344CB8AC3E}">
        <p14:creationId xmlns:p14="http://schemas.microsoft.com/office/powerpoint/2010/main" xmlns="" val="3746705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xmlns="" val="0"/>
              </a:ext>
            </a:extLst>
          </a:blip>
          <a:srcRect b="28888"/>
          <a:stretch/>
        </p:blipFill>
        <p:spPr>
          <a:xfrm>
            <a:off x="420808" y="423775"/>
            <a:ext cx="2760542" cy="789564"/>
          </a:xfrm>
          <a:prstGeom prst="rect">
            <a:avLst/>
          </a:prstGeom>
        </p:spPr>
      </p:pic>
    </p:spTree>
    <p:extLst>
      <p:ext uri="{BB962C8B-B14F-4D97-AF65-F5344CB8AC3E}">
        <p14:creationId xmlns:p14="http://schemas.microsoft.com/office/powerpoint/2010/main" xmlns="" val="4100441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8181D73-72B9-4F40-AAB3-13A26D71003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89495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59EB386-C260-4244-9F22-71C5BEEAC684}"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259018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3F87C7D-74E9-46ED-A87F-311C55ECC35B}"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420546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F6AC6E1-8710-4FFE-A2E3-E9AEBE0B5C21}"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6700595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91941E83-6A45-4B5F-90DA-DAF1AA28FCE9}" type="datetime3">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2469190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4829879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34AC64-A4F1-1B8A-0AC6-4786A9B97B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3AB1F2B5-8413-5EB3-B83E-FB835710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D6D085EC-A9B6-5923-ED6D-895F6E8C457B}"/>
              </a:ext>
            </a:extLst>
          </p:cNvPr>
          <p:cNvSpPr>
            <a:spLocks noGrp="1"/>
          </p:cNvSpPr>
          <p:nvPr>
            <p:ph type="dt" sz="half" idx="10"/>
          </p:nvPr>
        </p:nvSpPr>
        <p:spPr/>
        <p:txBody>
          <a:bodyPr/>
          <a:lstStyle/>
          <a:p>
            <a:fld id="{A6B662C6-8A70-432E-A122-162871335AD1}" type="datetime3">
              <a:rPr lang="en-US" smtClean="0"/>
              <a:pPr/>
              <a:t>19 February 2023</a:t>
            </a:fld>
            <a:endParaRPr lang="en-IN"/>
          </a:p>
        </p:txBody>
      </p:sp>
      <p:sp>
        <p:nvSpPr>
          <p:cNvPr id="5" name="Footer Placeholder 4">
            <a:extLst>
              <a:ext uri="{FF2B5EF4-FFF2-40B4-BE49-F238E27FC236}">
                <a16:creationId xmlns:a16="http://schemas.microsoft.com/office/drawing/2014/main" xmlns="" id="{159C7944-D37B-7872-0157-363B93FA4199}"/>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DF0B8F9D-BD9A-C814-1FC1-B509D2613E5A}"/>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884675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F3B3BE-F57D-DA7E-5851-6DA98294F5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9F319E7-1597-B027-1498-94C3B6A095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396EB0F-2E52-724D-9781-0E75933C503B}"/>
              </a:ext>
            </a:extLst>
          </p:cNvPr>
          <p:cNvSpPr>
            <a:spLocks noGrp="1"/>
          </p:cNvSpPr>
          <p:nvPr>
            <p:ph type="dt" sz="half" idx="10"/>
          </p:nvPr>
        </p:nvSpPr>
        <p:spPr/>
        <p:txBody>
          <a:bodyPr/>
          <a:lstStyle/>
          <a:p>
            <a:fld id="{535C51BE-ECC1-48F5-8723-A0461878BE14}" type="datetime3">
              <a:rPr lang="en-US" smtClean="0"/>
              <a:pPr/>
              <a:t>19 February 2023</a:t>
            </a:fld>
            <a:endParaRPr lang="en-IN"/>
          </a:p>
        </p:txBody>
      </p:sp>
      <p:sp>
        <p:nvSpPr>
          <p:cNvPr id="5" name="Footer Placeholder 4">
            <a:extLst>
              <a:ext uri="{FF2B5EF4-FFF2-40B4-BE49-F238E27FC236}">
                <a16:creationId xmlns:a16="http://schemas.microsoft.com/office/drawing/2014/main" xmlns="" id="{C8774792-13F4-3FF3-4F7A-8EED062BA5DC}"/>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88960C60-0F54-2F6B-2CEE-9E0E0156D928}"/>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5002595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D0984D-EBB1-09FC-80CF-76E77B02C5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CD724C25-3780-0A64-BC51-7E73C81F5B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E8554AC3-B0FD-3951-035E-D08C4C90D8DF}"/>
              </a:ext>
            </a:extLst>
          </p:cNvPr>
          <p:cNvSpPr>
            <a:spLocks noGrp="1"/>
          </p:cNvSpPr>
          <p:nvPr>
            <p:ph type="dt" sz="half" idx="10"/>
          </p:nvPr>
        </p:nvSpPr>
        <p:spPr/>
        <p:txBody>
          <a:bodyPr/>
          <a:lstStyle/>
          <a:p>
            <a:fld id="{76238A72-2DDC-4F0C-A767-031A00DA58F0}" type="datetime3">
              <a:rPr lang="en-US" smtClean="0"/>
              <a:pPr/>
              <a:t>19 February 2023</a:t>
            </a:fld>
            <a:endParaRPr lang="en-IN"/>
          </a:p>
        </p:txBody>
      </p:sp>
      <p:sp>
        <p:nvSpPr>
          <p:cNvPr id="5" name="Footer Placeholder 4">
            <a:extLst>
              <a:ext uri="{FF2B5EF4-FFF2-40B4-BE49-F238E27FC236}">
                <a16:creationId xmlns:a16="http://schemas.microsoft.com/office/drawing/2014/main" xmlns="" id="{2322F70A-B226-43F3-56D5-B4DDFE43065A}"/>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043E0301-4A22-9AA8-709D-332E1C901F53}"/>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972264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3B3474-1720-0F74-B17B-E84FC50CA5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8015A8F-9597-F873-5200-2938A5DCD8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132D42FB-4CF6-A56B-4859-4B6AFA3004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AA327CD2-F085-A433-6B21-C4760E9C0DA0}"/>
              </a:ext>
            </a:extLst>
          </p:cNvPr>
          <p:cNvSpPr>
            <a:spLocks noGrp="1"/>
          </p:cNvSpPr>
          <p:nvPr>
            <p:ph type="dt" sz="half" idx="10"/>
          </p:nvPr>
        </p:nvSpPr>
        <p:spPr/>
        <p:txBody>
          <a:bodyPr/>
          <a:lstStyle/>
          <a:p>
            <a:fld id="{2366CC46-76C0-4E18-84BB-05A13C50C19C}" type="datetime3">
              <a:rPr lang="en-US" smtClean="0"/>
              <a:pPr/>
              <a:t>19 February 2023</a:t>
            </a:fld>
            <a:endParaRPr lang="en-IN"/>
          </a:p>
        </p:txBody>
      </p:sp>
      <p:sp>
        <p:nvSpPr>
          <p:cNvPr id="6" name="Footer Placeholder 5">
            <a:extLst>
              <a:ext uri="{FF2B5EF4-FFF2-40B4-BE49-F238E27FC236}">
                <a16:creationId xmlns:a16="http://schemas.microsoft.com/office/drawing/2014/main" xmlns="" id="{271470E5-5BAD-34BF-D5D7-3563FEF90C22}"/>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a16="http://schemas.microsoft.com/office/drawing/2014/main" xmlns="" id="{4F0492B8-D262-2FDF-B614-AB43A7AE82CD}"/>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636394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12000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Roboto Slab"/>
              <a:ea typeface="+mn-ea"/>
              <a:cs typeface="+mn-cs"/>
            </a:endParaRPr>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b="29472"/>
          <a:stretch/>
        </p:blipFill>
        <p:spPr>
          <a:xfrm>
            <a:off x="400639" y="379813"/>
            <a:ext cx="2444161" cy="693336"/>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5" name="Date Placeholder 4">
            <a:extLst>
              <a:ext uri="{FF2B5EF4-FFF2-40B4-BE49-F238E27FC236}">
                <a16:creationId xmlns:a16="http://schemas.microsoft.com/office/drawing/2014/main" xmlns="" id="{CE7D1A7F-7373-3869-7B19-D11B972020F9}"/>
              </a:ext>
            </a:extLst>
          </p:cNvPr>
          <p:cNvSpPr>
            <a:spLocks noGrp="1"/>
          </p:cNvSpPr>
          <p:nvPr>
            <p:ph type="dt" sz="half" idx="10"/>
          </p:nvPr>
        </p:nvSpPr>
        <p:spPr>
          <a:xfrm>
            <a:off x="254475" y="6382786"/>
            <a:ext cx="2743200" cy="365125"/>
          </a:xfrm>
        </p:spPr>
        <p:txBody>
          <a:bodyPr/>
          <a:lstStyle>
            <a:lvl1pPr>
              <a:defRPr>
                <a:solidFill>
                  <a:schemeClr val="tx1"/>
                </a:solidFill>
              </a:defRPr>
            </a:lvl1pPr>
          </a:lstStyle>
          <a:p>
            <a:pPr>
              <a:defRPr/>
            </a:pPr>
            <a:fld id="{49954A08-F531-4BFB-B155-FB6526D1B190}" type="datetime3">
              <a:rPr lang="en-US" smtClean="0"/>
              <a:pPr>
                <a:defRPr/>
              </a:pPr>
              <a:t>19 February 2023</a:t>
            </a:fld>
            <a:endParaRPr lang="en-US"/>
          </a:p>
        </p:txBody>
      </p:sp>
      <p:sp>
        <p:nvSpPr>
          <p:cNvPr id="10" name="Slide Number Placeholder 9">
            <a:extLst>
              <a:ext uri="{FF2B5EF4-FFF2-40B4-BE49-F238E27FC236}">
                <a16:creationId xmlns:a16="http://schemas.microsoft.com/office/drawing/2014/main" xmlns="" id="{C78AE685-7A90-7A5D-4D8F-1CB8728E0A51}"/>
              </a:ext>
            </a:extLst>
          </p:cNvPr>
          <p:cNvSpPr>
            <a:spLocks noGrp="1"/>
          </p:cNvSpPr>
          <p:nvPr>
            <p:ph type="sldNum" sz="quarter" idx="12"/>
          </p:nvPr>
        </p:nvSpPr>
        <p:spPr>
          <a:xfrm>
            <a:off x="9194324" y="6382786"/>
            <a:ext cx="2743200" cy="365125"/>
          </a:xfrm>
        </p:spPr>
        <p:txBody>
          <a:bodyPr/>
          <a:lstStyle>
            <a:lvl1pPr>
              <a:defRPr>
                <a:solidFill>
                  <a:schemeClr val="tx1"/>
                </a:solidFill>
              </a:defRPr>
            </a:lvl1pPr>
          </a:lstStyle>
          <a:p>
            <a:pPr>
              <a:defRPr/>
            </a:pPr>
            <a:endParaRPr lang="en-US" dirty="0"/>
          </a:p>
        </p:txBody>
      </p:sp>
      <p:sp>
        <p:nvSpPr>
          <p:cNvPr id="2" name="Footer Placeholder 4">
            <a:extLst>
              <a:ext uri="{FF2B5EF4-FFF2-40B4-BE49-F238E27FC236}">
                <a16:creationId xmlns:a16="http://schemas.microsoft.com/office/drawing/2014/main" xmlns="" id="{84B887BD-4322-C2D5-FA8B-30CE46F751AE}"/>
              </a:ext>
            </a:extLst>
          </p:cNvPr>
          <p:cNvSpPr>
            <a:spLocks noGrp="1"/>
          </p:cNvSpPr>
          <p:nvPr>
            <p:ph type="ftr" sz="quarter" idx="3"/>
          </p:nvPr>
        </p:nvSpPr>
        <p:spPr>
          <a:xfrm>
            <a:off x="3174023" y="6382785"/>
            <a:ext cx="5811715" cy="365125"/>
          </a:xfrm>
          <a:prstGeom prst="rect">
            <a:avLst/>
          </a:prstGeom>
        </p:spPr>
        <p:txBody>
          <a:bodyPr vert="horz" lIns="91440" tIns="45720" rIns="91440" bIns="45720" rtlCol="0" anchor="ctr"/>
          <a:lstStyle>
            <a:lvl1pPr algn="ctr">
              <a:defRPr sz="1200">
                <a:solidFill>
                  <a:schemeClr val="tx1"/>
                </a:solidFill>
              </a:defRPr>
            </a:lvl1pPr>
          </a:lstStyle>
          <a:p>
            <a:pPr>
              <a:defRPr/>
            </a:pPr>
            <a:r>
              <a:rPr lang="en-US"/>
              <a:t>REVA Academy for Corporate Excellence – RACE | race.reva.edu.in</a:t>
            </a:r>
            <a:endParaRPr lang="en-US" dirty="0"/>
          </a:p>
        </p:txBody>
      </p:sp>
    </p:spTree>
    <p:extLst>
      <p:ext uri="{BB962C8B-B14F-4D97-AF65-F5344CB8AC3E}">
        <p14:creationId xmlns:p14="http://schemas.microsoft.com/office/powerpoint/2010/main" xmlns="" val="6419854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41B646-8096-67E5-4529-BDB03D9A38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2BAAAA4A-47B0-B186-D66C-512D48A55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D62F622B-39F0-438B-DE66-A663E1714D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62C4984E-0678-0232-E59D-C531B6EB17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8A3725E2-31E5-81AE-22CD-2CF48F4BC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EB4A57D5-B59F-AA5C-531D-FDF65C1009DA}"/>
              </a:ext>
            </a:extLst>
          </p:cNvPr>
          <p:cNvSpPr>
            <a:spLocks noGrp="1"/>
          </p:cNvSpPr>
          <p:nvPr>
            <p:ph type="dt" sz="half" idx="10"/>
          </p:nvPr>
        </p:nvSpPr>
        <p:spPr/>
        <p:txBody>
          <a:bodyPr/>
          <a:lstStyle/>
          <a:p>
            <a:fld id="{B83DFB99-E076-4686-8771-D9C9ED280317}" type="datetime3">
              <a:rPr lang="en-US" smtClean="0"/>
              <a:pPr/>
              <a:t>19 February 2023</a:t>
            </a:fld>
            <a:endParaRPr lang="en-IN"/>
          </a:p>
        </p:txBody>
      </p:sp>
      <p:sp>
        <p:nvSpPr>
          <p:cNvPr id="8" name="Footer Placeholder 7">
            <a:extLst>
              <a:ext uri="{FF2B5EF4-FFF2-40B4-BE49-F238E27FC236}">
                <a16:creationId xmlns:a16="http://schemas.microsoft.com/office/drawing/2014/main" xmlns="" id="{08848A68-6C29-6841-3EA0-D24768818D93}"/>
              </a:ext>
            </a:extLst>
          </p:cNvPr>
          <p:cNvSpPr>
            <a:spLocks noGrp="1"/>
          </p:cNvSpPr>
          <p:nvPr>
            <p:ph type="ftr" sz="quarter" idx="11"/>
          </p:nvPr>
        </p:nvSpPr>
        <p:spPr/>
        <p:txBody>
          <a:bodyPr/>
          <a:lstStyle/>
          <a:p>
            <a:r>
              <a:rPr lang="en-US"/>
              <a:t>REVA Academy for Corporate Excellence – RACE | race.reva.edu.in</a:t>
            </a:r>
            <a:endParaRPr lang="en-IN"/>
          </a:p>
        </p:txBody>
      </p:sp>
      <p:sp>
        <p:nvSpPr>
          <p:cNvPr id="9" name="Slide Number Placeholder 8">
            <a:extLst>
              <a:ext uri="{FF2B5EF4-FFF2-40B4-BE49-F238E27FC236}">
                <a16:creationId xmlns:a16="http://schemas.microsoft.com/office/drawing/2014/main" xmlns="" id="{772F046F-B9C5-2135-5E78-55B99B64A148}"/>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33408738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1212CE-8E63-DE47-926A-2806046A57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CC88DACC-A9CF-25B8-FADB-EF71DAB09B5D}"/>
              </a:ext>
            </a:extLst>
          </p:cNvPr>
          <p:cNvSpPr>
            <a:spLocks noGrp="1"/>
          </p:cNvSpPr>
          <p:nvPr>
            <p:ph type="dt" sz="half" idx="10"/>
          </p:nvPr>
        </p:nvSpPr>
        <p:spPr/>
        <p:txBody>
          <a:bodyPr/>
          <a:lstStyle/>
          <a:p>
            <a:fld id="{133C4A86-EE5E-430A-B201-DD153C1D7118}" type="datetime3">
              <a:rPr lang="en-US" smtClean="0"/>
              <a:pPr/>
              <a:t>19 February 2023</a:t>
            </a:fld>
            <a:endParaRPr lang="en-IN"/>
          </a:p>
        </p:txBody>
      </p:sp>
      <p:sp>
        <p:nvSpPr>
          <p:cNvPr id="4" name="Footer Placeholder 3">
            <a:extLst>
              <a:ext uri="{FF2B5EF4-FFF2-40B4-BE49-F238E27FC236}">
                <a16:creationId xmlns:a16="http://schemas.microsoft.com/office/drawing/2014/main" xmlns="" id="{F0E3D948-3FD6-54EB-FA88-0A79DFDE04C2}"/>
              </a:ext>
            </a:extLst>
          </p:cNvPr>
          <p:cNvSpPr>
            <a:spLocks noGrp="1"/>
          </p:cNvSpPr>
          <p:nvPr>
            <p:ph type="ftr" sz="quarter" idx="11"/>
          </p:nvPr>
        </p:nvSpPr>
        <p:spPr/>
        <p:txBody>
          <a:bodyPr/>
          <a:lstStyle/>
          <a:p>
            <a:r>
              <a:rPr lang="en-US"/>
              <a:t>REVA Academy for Corporate Excellence – RACE | race.reva.edu.in</a:t>
            </a:r>
            <a:endParaRPr lang="en-IN"/>
          </a:p>
        </p:txBody>
      </p:sp>
      <p:sp>
        <p:nvSpPr>
          <p:cNvPr id="5" name="Slide Number Placeholder 4">
            <a:extLst>
              <a:ext uri="{FF2B5EF4-FFF2-40B4-BE49-F238E27FC236}">
                <a16:creationId xmlns:a16="http://schemas.microsoft.com/office/drawing/2014/main" xmlns="" id="{7B42A27F-E85E-D7BE-820F-5D7F4EA3A5D6}"/>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3287177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C4A645-4076-0DD1-F21F-7DA2E7DBEC8E}"/>
              </a:ext>
            </a:extLst>
          </p:cNvPr>
          <p:cNvSpPr>
            <a:spLocks noGrp="1"/>
          </p:cNvSpPr>
          <p:nvPr>
            <p:ph type="dt" sz="half" idx="10"/>
          </p:nvPr>
        </p:nvSpPr>
        <p:spPr/>
        <p:txBody>
          <a:bodyPr/>
          <a:lstStyle/>
          <a:p>
            <a:fld id="{BA0F3B7A-C703-449C-9BCB-CEBE69179CE9}" type="datetime3">
              <a:rPr lang="en-US" smtClean="0"/>
              <a:pPr/>
              <a:t>19 February 2023</a:t>
            </a:fld>
            <a:endParaRPr lang="en-IN"/>
          </a:p>
        </p:txBody>
      </p:sp>
      <p:sp>
        <p:nvSpPr>
          <p:cNvPr id="3" name="Footer Placeholder 2">
            <a:extLst>
              <a:ext uri="{FF2B5EF4-FFF2-40B4-BE49-F238E27FC236}">
                <a16:creationId xmlns:a16="http://schemas.microsoft.com/office/drawing/2014/main" xmlns="" id="{8C396299-65B8-236C-5185-326DF6281CE8}"/>
              </a:ext>
            </a:extLst>
          </p:cNvPr>
          <p:cNvSpPr>
            <a:spLocks noGrp="1"/>
          </p:cNvSpPr>
          <p:nvPr>
            <p:ph type="ftr" sz="quarter" idx="11"/>
          </p:nvPr>
        </p:nvSpPr>
        <p:spPr/>
        <p:txBody>
          <a:bodyPr/>
          <a:lstStyle/>
          <a:p>
            <a:r>
              <a:rPr lang="en-US"/>
              <a:t>REVA Academy for Corporate Excellence – RACE | race.reva.edu.in</a:t>
            </a:r>
            <a:endParaRPr lang="en-IN"/>
          </a:p>
        </p:txBody>
      </p:sp>
      <p:sp>
        <p:nvSpPr>
          <p:cNvPr id="4" name="Slide Number Placeholder 3">
            <a:extLst>
              <a:ext uri="{FF2B5EF4-FFF2-40B4-BE49-F238E27FC236}">
                <a16:creationId xmlns:a16="http://schemas.microsoft.com/office/drawing/2014/main" xmlns="" id="{D82C14A8-2899-01EE-55FF-D21207C4938D}"/>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16406766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E489C4-3A76-6231-0EB8-B7C0DF9B01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D70766E-B614-6E76-EE88-55095546DC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30F98D78-1D4B-6D37-81ED-B8EA609694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B49C743-95E7-DA77-7E6B-91D4BDC2902D}"/>
              </a:ext>
            </a:extLst>
          </p:cNvPr>
          <p:cNvSpPr>
            <a:spLocks noGrp="1"/>
          </p:cNvSpPr>
          <p:nvPr>
            <p:ph type="dt" sz="half" idx="10"/>
          </p:nvPr>
        </p:nvSpPr>
        <p:spPr/>
        <p:txBody>
          <a:bodyPr/>
          <a:lstStyle/>
          <a:p>
            <a:fld id="{DA96A2E3-21D6-49A4-B7BE-5081A6C2E030}" type="datetime3">
              <a:rPr lang="en-US" smtClean="0"/>
              <a:pPr/>
              <a:t>19 February 2023</a:t>
            </a:fld>
            <a:endParaRPr lang="en-IN"/>
          </a:p>
        </p:txBody>
      </p:sp>
      <p:sp>
        <p:nvSpPr>
          <p:cNvPr id="6" name="Footer Placeholder 5">
            <a:extLst>
              <a:ext uri="{FF2B5EF4-FFF2-40B4-BE49-F238E27FC236}">
                <a16:creationId xmlns:a16="http://schemas.microsoft.com/office/drawing/2014/main" xmlns="" id="{2B7D41F0-E639-1C42-61E6-67955F562A96}"/>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a16="http://schemas.microsoft.com/office/drawing/2014/main" xmlns="" id="{C22EF771-7E4C-27D5-A567-4DF5D5BF6DAE}"/>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12018110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A3586A-A7F3-4A9F-305E-21667DAD2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571AD13B-C499-3285-F0C2-B5D8500EB8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3567E8D0-3A04-7DF5-1548-144A954F01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4F97146-77A6-BBD1-81B6-2FBA1D87B082}"/>
              </a:ext>
            </a:extLst>
          </p:cNvPr>
          <p:cNvSpPr>
            <a:spLocks noGrp="1"/>
          </p:cNvSpPr>
          <p:nvPr>
            <p:ph type="dt" sz="half" idx="10"/>
          </p:nvPr>
        </p:nvSpPr>
        <p:spPr/>
        <p:txBody>
          <a:bodyPr/>
          <a:lstStyle/>
          <a:p>
            <a:fld id="{693C6AB8-E909-429F-ABE1-7FDF375A8A24}" type="datetime3">
              <a:rPr lang="en-US" smtClean="0"/>
              <a:pPr/>
              <a:t>19 February 2023</a:t>
            </a:fld>
            <a:endParaRPr lang="en-IN"/>
          </a:p>
        </p:txBody>
      </p:sp>
      <p:sp>
        <p:nvSpPr>
          <p:cNvPr id="6" name="Footer Placeholder 5">
            <a:extLst>
              <a:ext uri="{FF2B5EF4-FFF2-40B4-BE49-F238E27FC236}">
                <a16:creationId xmlns:a16="http://schemas.microsoft.com/office/drawing/2014/main" xmlns="" id="{BAD01874-D9CC-80C3-6645-94CF4362A3CB}"/>
              </a:ext>
            </a:extLst>
          </p:cNvPr>
          <p:cNvSpPr>
            <a:spLocks noGrp="1"/>
          </p:cNvSpPr>
          <p:nvPr>
            <p:ph type="ftr" sz="quarter" idx="11"/>
          </p:nvPr>
        </p:nvSpPr>
        <p:spPr/>
        <p:txBody>
          <a:bodyPr/>
          <a:lstStyle/>
          <a:p>
            <a:r>
              <a:rPr lang="en-US"/>
              <a:t>REVA Academy for Corporate Excellence – RACE | race.reva.edu.in</a:t>
            </a:r>
            <a:endParaRPr lang="en-IN"/>
          </a:p>
        </p:txBody>
      </p:sp>
      <p:sp>
        <p:nvSpPr>
          <p:cNvPr id="7" name="Slide Number Placeholder 6">
            <a:extLst>
              <a:ext uri="{FF2B5EF4-FFF2-40B4-BE49-F238E27FC236}">
                <a16:creationId xmlns:a16="http://schemas.microsoft.com/office/drawing/2014/main" xmlns="" id="{05CACB1A-E2BD-5A9B-ACEB-ACE55378A27C}"/>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023351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E948CF-E4AA-AE25-988E-9AF6DED051C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13AE07B0-B5FB-7F01-D1C7-8FD401701F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2CF934E-37C1-DF05-2785-927F20E5C83A}"/>
              </a:ext>
            </a:extLst>
          </p:cNvPr>
          <p:cNvSpPr>
            <a:spLocks noGrp="1"/>
          </p:cNvSpPr>
          <p:nvPr>
            <p:ph type="dt" sz="half" idx="10"/>
          </p:nvPr>
        </p:nvSpPr>
        <p:spPr/>
        <p:txBody>
          <a:bodyPr/>
          <a:lstStyle/>
          <a:p>
            <a:fld id="{5E53A0AB-A797-49F1-91CA-409B68B2BAD3}" type="datetime3">
              <a:rPr lang="en-US" smtClean="0"/>
              <a:pPr/>
              <a:t>19 February 2023</a:t>
            </a:fld>
            <a:endParaRPr lang="en-IN"/>
          </a:p>
        </p:txBody>
      </p:sp>
      <p:sp>
        <p:nvSpPr>
          <p:cNvPr id="5" name="Footer Placeholder 4">
            <a:extLst>
              <a:ext uri="{FF2B5EF4-FFF2-40B4-BE49-F238E27FC236}">
                <a16:creationId xmlns:a16="http://schemas.microsoft.com/office/drawing/2014/main" xmlns="" id="{2186E886-8046-0491-18E0-C7DA49967E7F}"/>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17AE8017-6C16-A82D-097D-828555708C9A}"/>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36648373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32A64DB-7E8E-77AA-AABA-01287D38E8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ECE38464-7BCC-168D-22E1-3396237C3F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2CF9B8F-0D16-DFC3-1252-12480851D0A4}"/>
              </a:ext>
            </a:extLst>
          </p:cNvPr>
          <p:cNvSpPr>
            <a:spLocks noGrp="1"/>
          </p:cNvSpPr>
          <p:nvPr>
            <p:ph type="dt" sz="half" idx="10"/>
          </p:nvPr>
        </p:nvSpPr>
        <p:spPr/>
        <p:txBody>
          <a:bodyPr/>
          <a:lstStyle/>
          <a:p>
            <a:fld id="{4DAD4285-B41F-4602-8FE6-74B6B1A68E7C}" type="datetime3">
              <a:rPr lang="en-US" smtClean="0"/>
              <a:pPr/>
              <a:t>19 February 2023</a:t>
            </a:fld>
            <a:endParaRPr lang="en-IN"/>
          </a:p>
        </p:txBody>
      </p:sp>
      <p:sp>
        <p:nvSpPr>
          <p:cNvPr id="5" name="Footer Placeholder 4">
            <a:extLst>
              <a:ext uri="{FF2B5EF4-FFF2-40B4-BE49-F238E27FC236}">
                <a16:creationId xmlns:a16="http://schemas.microsoft.com/office/drawing/2014/main" xmlns="" id="{5331CA6E-6281-CC49-2B16-DD159250C466}"/>
              </a:ext>
            </a:extLst>
          </p:cNvPr>
          <p:cNvSpPr>
            <a:spLocks noGrp="1"/>
          </p:cNvSpPr>
          <p:nvPr>
            <p:ph type="ftr" sz="quarter" idx="11"/>
          </p:nvPr>
        </p:nvSpPr>
        <p:spPr/>
        <p:txBody>
          <a:body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EDB0E7C1-2CA7-5D69-31E0-2E3ED2E15554}"/>
              </a:ext>
            </a:extLst>
          </p:cNvPr>
          <p:cNvSpPr>
            <a:spLocks noGrp="1"/>
          </p:cNvSpPr>
          <p:nvPr>
            <p:ph type="sldNum" sz="quarter" idx="12"/>
          </p:nvPr>
        </p:nvSpPr>
        <p:spPr/>
        <p:txBody>
          <a:body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6657071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_01" preserve="1" userDrawn="1">
  <p:cSld name="2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97815" y="143294"/>
            <a:ext cx="2444405" cy="946221"/>
          </a:xfrm>
          <a:prstGeom prst="rect">
            <a:avLst/>
          </a:prstGeom>
        </p:spPr>
      </p:pic>
    </p:spTree>
    <p:extLst>
      <p:ext uri="{BB962C8B-B14F-4D97-AF65-F5344CB8AC3E}">
        <p14:creationId xmlns:p14="http://schemas.microsoft.com/office/powerpoint/2010/main" xmlns="" val="15991285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24777889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p14="http://schemas.microsoft.com/office/powerpoint/2010/main" xmlns="" val="2060136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32528660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atin typeface="Arial" panose="020B0604020202020204" pitchFamily="34" charset="0"/>
                <a:cs typeface="Arial" panose="020B0604020202020204" pitchFamily="34" charset="0"/>
              </a:defRPr>
            </a:lvl1pPr>
          </a:lstStyle>
          <a:p>
            <a:fld id="{0D0CCA17-D100-45DE-A2F3-E686E13D4486}" type="slidenum">
              <a:rPr lang="en-US" smtClean="0"/>
              <a:pPr/>
              <a:t>‹#›</a:t>
            </a:fld>
            <a:endParaRPr lang="en-US"/>
          </a:p>
        </p:txBody>
      </p:sp>
      <p:pic>
        <p:nvPicPr>
          <p:cNvPr id="8" name="Picture 7"/>
          <p:cNvPicPr>
            <a:picLocks noChangeAspect="1"/>
          </p:cNvPicPr>
          <p:nvPr userDrawn="1"/>
        </p:nvPicPr>
        <p:blipFill>
          <a:blip r:embed="rId2"/>
          <a:stretch>
            <a:fillRect/>
          </a:stretch>
        </p:blipFill>
        <p:spPr>
          <a:xfrm>
            <a:off x="9540239" y="16774"/>
            <a:ext cx="2577673" cy="687380"/>
          </a:xfrm>
          <a:prstGeom prst="rect">
            <a:avLst/>
          </a:prstGeom>
        </p:spPr>
      </p:pic>
      <p:sp>
        <p:nvSpPr>
          <p:cNvPr id="9"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p14="http://schemas.microsoft.com/office/powerpoint/2010/main" xmlns="" val="29086719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2"/>
          <a:stretch>
            <a:fillRect/>
          </a:stretch>
        </p:blipFill>
        <p:spPr>
          <a:xfrm>
            <a:off x="9631680" y="1534"/>
            <a:ext cx="2566262" cy="684266"/>
          </a:xfrm>
          <a:prstGeom prst="rect">
            <a:avLst/>
          </a:prstGeom>
        </p:spPr>
      </p:pic>
      <p:sp>
        <p:nvSpPr>
          <p:cNvPr id="9" name="Footer Placeholder 4"/>
          <p:cNvSpPr>
            <a:spLocks noGrp="1"/>
          </p:cNvSpPr>
          <p:nvPr>
            <p:ph type="ftr" sz="quarter" idx="10"/>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p14="http://schemas.microsoft.com/office/powerpoint/2010/main" xmlns="" val="11391503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6" name="Picture 5"/>
          <p:cNvPicPr>
            <a:picLocks noChangeAspect="1"/>
          </p:cNvPicPr>
          <p:nvPr userDrawn="1"/>
        </p:nvPicPr>
        <p:blipFill>
          <a:blip r:embed="rId2"/>
          <a:stretch>
            <a:fillRect/>
          </a:stretch>
        </p:blipFill>
        <p:spPr>
          <a:xfrm>
            <a:off x="9707879" y="32014"/>
            <a:ext cx="2407921" cy="642113"/>
          </a:xfrm>
          <a:prstGeom prst="rect">
            <a:avLst/>
          </a:prstGeom>
        </p:spPr>
      </p:pic>
      <p:sp>
        <p:nvSpPr>
          <p:cNvPr id="7"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p14="http://schemas.microsoft.com/office/powerpoint/2010/main" xmlns="" val="9792616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9540240" y="32014"/>
            <a:ext cx="2608152" cy="695508"/>
          </a:xfrm>
          <a:prstGeom prst="rect">
            <a:avLst/>
          </a:prstGeom>
        </p:spPr>
      </p:pic>
      <p:sp>
        <p:nvSpPr>
          <p:cNvPr id="4" name="Footer Placeholder 4"/>
          <p:cNvSpPr>
            <a:spLocks noGrp="1"/>
          </p:cNvSpPr>
          <p:nvPr>
            <p:ph type="ftr" sz="quarter" idx="3"/>
          </p:nvPr>
        </p:nvSpPr>
        <p:spPr>
          <a:xfrm>
            <a:off x="0" y="6555993"/>
            <a:ext cx="3840480" cy="302007"/>
          </a:xfrm>
          <a:prstGeom prst="rect">
            <a:avLst/>
          </a:prstGeom>
          <a:solidFill>
            <a:schemeClr val="bg1"/>
          </a:solidFill>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r>
              <a:rPr lang="en-IN"/>
              <a:t>REVA Academy for Corporate Excellence – RACE | race.reva.edu.in</a:t>
            </a:r>
            <a:endParaRPr lang="en-US" dirty="0"/>
          </a:p>
        </p:txBody>
      </p:sp>
    </p:spTree>
    <p:extLst>
      <p:ext uri="{BB962C8B-B14F-4D97-AF65-F5344CB8AC3E}">
        <p14:creationId xmlns:p14="http://schemas.microsoft.com/office/powerpoint/2010/main" xmlns="" val="18326267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2_Main Slide #2">
    <p:spTree>
      <p:nvGrpSpPr>
        <p:cNvPr id="1" name=""/>
        <p:cNvGrpSpPr/>
        <p:nvPr/>
      </p:nvGrpSpPr>
      <p:grpSpPr>
        <a:xfrm>
          <a:off x="0" y="0"/>
          <a:ext cx="0" cy="0"/>
          <a:chOff x="0" y="0"/>
          <a:chExt cx="0" cy="0"/>
        </a:xfrm>
      </p:grpSpPr>
      <p:sp>
        <p:nvSpPr>
          <p:cNvPr id="31" name="www.websitename.com"/>
          <p:cNvSpPr txBox="1">
            <a:spLocks noGrp="1"/>
          </p:cNvSpPr>
          <p:nvPr>
            <p:ph type="body" sz="quarter" idx="13"/>
          </p:nvPr>
        </p:nvSpPr>
        <p:spPr>
          <a:xfrm rot="16200000">
            <a:off x="11153149" y="3366675"/>
            <a:ext cx="1442703" cy="124650"/>
          </a:xfrm>
          <a:prstGeom prst="rect">
            <a:avLst/>
          </a:prstGeom>
        </p:spPr>
        <p:txBody>
          <a:bodyPr wrap="none" lIns="0" tIns="0" rIns="0" bIns="0" anchor="ctr">
            <a:spAutoFit/>
          </a:bodyPr>
          <a:lstStyle>
            <a:lvl1pPr>
              <a:defRPr sz="900">
                <a:solidFill>
                  <a:srgbClr val="6A6E77"/>
                </a:solidFill>
                <a:latin typeface="Montserrat Light"/>
                <a:ea typeface="Montserrat Light"/>
                <a:cs typeface="Montserrat Light"/>
                <a:sym typeface="Montserrat Light"/>
              </a:defRPr>
            </a:lvl1pPr>
          </a:lstStyle>
          <a:p>
            <a:r>
              <a:t>www.websitename.com</a:t>
            </a:r>
          </a:p>
        </p:txBody>
      </p:sp>
      <p:sp>
        <p:nvSpPr>
          <p:cNvPr id="32" name="uplock"/>
          <p:cNvSpPr txBox="1">
            <a:spLocks noGrp="1"/>
          </p:cNvSpPr>
          <p:nvPr>
            <p:ph type="body" sz="quarter" idx="14"/>
          </p:nvPr>
        </p:nvSpPr>
        <p:spPr>
          <a:xfrm rot="16200000">
            <a:off x="-30351" y="3342438"/>
            <a:ext cx="695703" cy="173124"/>
          </a:xfrm>
          <a:prstGeom prst="rect">
            <a:avLst/>
          </a:prstGeom>
        </p:spPr>
        <p:txBody>
          <a:bodyPr wrap="none" lIns="0" tIns="0" rIns="0" bIns="0" anchor="ctr">
            <a:spAutoFit/>
          </a:bodyPr>
          <a:lstStyle>
            <a:lvl1pPr>
              <a:defRPr sz="1250">
                <a:solidFill>
                  <a:srgbClr val="1C1F25"/>
                </a:solidFill>
                <a:latin typeface="Montserrat Bold"/>
                <a:ea typeface="Montserrat Bold"/>
                <a:cs typeface="Montserrat Bold"/>
                <a:sym typeface="Montserrat Bold"/>
              </a:defRPr>
            </a:lvl1pPr>
          </a:lstStyle>
          <a:p>
            <a:r>
              <a:t>uplock</a:t>
            </a:r>
          </a:p>
        </p:txBody>
      </p:sp>
      <p:sp>
        <p:nvSpPr>
          <p:cNvPr id="33" name="Slide Number"/>
          <p:cNvSpPr txBox="1">
            <a:spLocks noGrp="1"/>
          </p:cNvSpPr>
          <p:nvPr>
            <p:ph type="sldNum" sz="quarter" idx="2"/>
          </p:nvPr>
        </p:nvSpPr>
        <p:spPr>
          <a:xfrm>
            <a:off x="11407421" y="6476735"/>
            <a:ext cx="147397" cy="139701"/>
          </a:xfrm>
          <a:prstGeom prst="rect">
            <a:avLst/>
          </a:prstGeom>
        </p:spPr>
        <p:txBody>
          <a:bodyPr/>
          <a:lstStyle/>
          <a:p>
            <a:fld id="{86CB4B4D-7CA3-9044-876B-883B54F8677D}" type="slidenum">
              <a:rPr/>
              <a:pPr/>
              <a:t>‹#›</a:t>
            </a:fld>
            <a:endParaRPr/>
          </a:p>
        </p:txBody>
      </p:sp>
      <p:sp>
        <p:nvSpPr>
          <p:cNvPr id="7" name="Picture Placeholder 2">
            <a:extLst>
              <a:ext uri="{FF2B5EF4-FFF2-40B4-BE49-F238E27FC236}">
                <a16:creationId xmlns:a16="http://schemas.microsoft.com/office/drawing/2014/main" xmlns="" id="{C1CFBFE9-716E-4CC4-9BA2-ADF2F90D6429}"/>
              </a:ext>
            </a:extLst>
          </p:cNvPr>
          <p:cNvSpPr>
            <a:spLocks noGrp="1"/>
          </p:cNvSpPr>
          <p:nvPr>
            <p:ph type="pic" sz="quarter" idx="32" hasCustomPrompt="1"/>
          </p:nvPr>
        </p:nvSpPr>
        <p:spPr>
          <a:xfrm>
            <a:off x="633909" y="1"/>
            <a:ext cx="2731691" cy="6858000"/>
          </a:xfrm>
          <a:prstGeom prst="rect">
            <a:avLst/>
          </a:prstGeom>
          <a:solidFill>
            <a:schemeClr val="bg1">
              <a:lumMod val="95000"/>
            </a:schemeClr>
          </a:solidFill>
        </p:spPr>
        <p:txBody>
          <a:bodyPr anchor="ctr"/>
          <a:lstStyle>
            <a:lvl1pPr>
              <a:defRPr sz="1000"/>
            </a:lvl1pPr>
          </a:lstStyle>
          <a:p>
            <a:r>
              <a:rPr lang="en-US" dirty="0"/>
              <a:t>Click to Insert Image</a:t>
            </a:r>
          </a:p>
        </p:txBody>
      </p:sp>
    </p:spTree>
    <p:extLst>
      <p:ext uri="{BB962C8B-B14F-4D97-AF65-F5344CB8AC3E}">
        <p14:creationId xmlns:p14="http://schemas.microsoft.com/office/powerpoint/2010/main" xmlns="" val="4052850256"/>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p14="http://schemas.microsoft.com/office/powerpoint/2010/main" xmlns="" val="267128050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1270"/>
            <a:ext cx="12192000" cy="6855461"/>
          </a:xfrm>
          <a:prstGeom prst="rect">
            <a:avLst/>
          </a:prstGeom>
        </p:spPr>
      </p:pic>
      <p:grpSp>
        <p:nvGrpSpPr>
          <p:cNvPr id="16" name="Group 15"/>
          <p:cNvGrpSpPr/>
          <p:nvPr userDrawn="1"/>
        </p:nvGrpSpPr>
        <p:grpSpPr>
          <a:xfrm>
            <a:off x="237032" y="177459"/>
            <a:ext cx="11717936" cy="1204427"/>
            <a:chOff x="107455" y="133094"/>
            <a:chExt cx="8788452" cy="903320"/>
          </a:xfrm>
        </p:grpSpPr>
        <p:pic>
          <p:nvPicPr>
            <p:cNvPr id="13" name="Picture 1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107455" y="133094"/>
              <a:ext cx="2245885" cy="903320"/>
            </a:xfrm>
            <a:prstGeom prst="rect">
              <a:avLst/>
            </a:prstGeom>
          </p:spPr>
        </p:pic>
        <p:sp>
          <p:nvSpPr>
            <p:cNvPr id="14" name="TextBox 13"/>
            <p:cNvSpPr txBox="1"/>
            <p:nvPr userDrawn="1"/>
          </p:nvSpPr>
          <p:spPr>
            <a:xfrm>
              <a:off x="4791740" y="133094"/>
              <a:ext cx="4104167" cy="469408"/>
            </a:xfrm>
            <a:prstGeom prst="rect">
              <a:avLst/>
            </a:prstGeom>
            <a:noFill/>
          </p:spPr>
          <p:txBody>
            <a:bodyPr wrap="square" rtlCol="0">
              <a:spAutoFit/>
            </a:bodyPr>
            <a:lstStyle/>
            <a:p>
              <a:pPr algn="r"/>
              <a:r>
                <a:rPr lang="en-IN" sz="1867" b="1" dirty="0">
                  <a:latin typeface="Calibri" panose="020F0502020204030204" pitchFamily="34" charset="0"/>
                  <a:cs typeface="Calibri" panose="020F0502020204030204" pitchFamily="34" charset="0"/>
                </a:rPr>
                <a:t>REVA Academy for Corporate Excellence (RACE)</a:t>
              </a:r>
            </a:p>
            <a:p>
              <a:pPr algn="r"/>
              <a:r>
                <a:rPr lang="en-IN" sz="1600" dirty="0">
                  <a:latin typeface="Calibri" panose="020F0502020204030204" pitchFamily="34" charset="0"/>
                  <a:cs typeface="Calibri" panose="020F0502020204030204" pitchFamily="34" charset="0"/>
                </a:rPr>
                <a:t>www.race.reva.edu.in</a:t>
              </a:r>
            </a:p>
          </p:txBody>
        </p:sp>
      </p:grpSp>
    </p:spTree>
    <p:extLst>
      <p:ext uri="{BB962C8B-B14F-4D97-AF65-F5344CB8AC3E}">
        <p14:creationId xmlns:p14="http://schemas.microsoft.com/office/powerpoint/2010/main" xmlns="" val="20112879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_01" userDrawn="1">
  <p:cSld name="3_01">
    <p:spTree>
      <p:nvGrpSpPr>
        <p:cNvPr id="1" name="Shape 12"/>
        <p:cNvGrpSpPr/>
        <p:nvPr/>
      </p:nvGrpSpPr>
      <p:grpSpPr>
        <a:xfrm>
          <a:off x="0" y="0"/>
          <a:ext cx="0" cy="0"/>
          <a:chOff x="0" y="0"/>
          <a:chExt cx="0" cy="0"/>
        </a:xfrm>
      </p:grpSpPr>
      <p:cxnSp>
        <p:nvCxnSpPr>
          <p:cNvPr id="12" name="Straight Connector 11"/>
          <p:cNvCxnSpPr/>
          <p:nvPr userDrawn="1"/>
        </p:nvCxnSpPr>
        <p:spPr>
          <a:xfrm>
            <a:off x="197815" y="1166622"/>
            <a:ext cx="117963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514882" y="393267"/>
            <a:ext cx="6479305" cy="492443"/>
          </a:xfrm>
          <a:prstGeom prst="rect">
            <a:avLst/>
          </a:prstGeom>
          <a:noFill/>
        </p:spPr>
        <p:txBody>
          <a:bodyPr wrap="square" rtlCol="0">
            <a:spAutoFit/>
          </a:bodyPr>
          <a:lstStyle/>
          <a:p>
            <a:pPr algn="r"/>
            <a:r>
              <a:rPr lang="en-IN" sz="1400" dirty="0">
                <a:latin typeface="+mj-lt"/>
              </a:rPr>
              <a:t>REVA Academy</a:t>
            </a:r>
            <a:r>
              <a:rPr lang="en-IN" sz="1400" baseline="0" dirty="0">
                <a:latin typeface="+mj-lt"/>
              </a:rPr>
              <a:t> for Corporate Excellence</a:t>
            </a:r>
          </a:p>
          <a:p>
            <a:pPr algn="r"/>
            <a:r>
              <a:rPr lang="en-IN" sz="1200" baseline="0" dirty="0">
                <a:latin typeface="+mj-lt"/>
              </a:rPr>
              <a:t>www.race.reva.edu.in </a:t>
            </a:r>
            <a:endParaRPr lang="en-IN" sz="1200" dirty="0">
              <a:latin typeface="+mj-lt"/>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97815" y="143294"/>
            <a:ext cx="2444405" cy="946221"/>
          </a:xfrm>
          <a:prstGeom prst="rect">
            <a:avLst/>
          </a:prstGeom>
        </p:spPr>
      </p:pic>
    </p:spTree>
    <p:extLst>
      <p:ext uri="{BB962C8B-B14F-4D97-AF65-F5344CB8AC3E}">
        <p14:creationId xmlns:p14="http://schemas.microsoft.com/office/powerpoint/2010/main" xmlns="" val="1745074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3721393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CE08DDE-145F-4074-80B9-92A82F6FAE3F}"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74973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0324537-D8D1-48D3-974C-5042DA3C845D}"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623512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668FF8-54C7-4DF9-8A67-F38E35811078}"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699446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C775388-B0D9-4736-A094-62A2D51967A2}"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205811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3D490C-FF0D-4F46-8C01-08A44D82182A}"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359969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theme" Target="../theme/theme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0F1468A9-DCD9-466F-99E8-72F5C99304C3}"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a:ln>
                  <a:noFill/>
                </a:ln>
                <a:solidFill>
                  <a:prstClr val="black">
                    <a:tint val="75000"/>
                  </a:prstClr>
                </a:solidFill>
                <a:effectLst/>
                <a:uLnTx/>
                <a:uFillTx/>
                <a:latin typeface="Roboto Slab"/>
                <a:ea typeface="+mn-ea"/>
                <a:cs typeface="+mn-cs"/>
              </a:rPr>
              <a:t>REVA Academy for Corporate Excellence – RACE | race.reva.edu.in</a:t>
            </a: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4834108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F5BC2F2-4D2A-A620-8B97-4370377B1B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41721170-226C-1291-214E-AA69A4A82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92BC54E-B23E-83D9-219D-3E94E86A8B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9B8086-8CEF-4375-ABEF-185B80135AEB}" type="datetime3">
              <a:rPr lang="en-US" smtClean="0"/>
              <a:pPr/>
              <a:t>19 February 2023</a:t>
            </a:fld>
            <a:endParaRPr lang="en-IN"/>
          </a:p>
        </p:txBody>
      </p:sp>
      <p:sp>
        <p:nvSpPr>
          <p:cNvPr id="5" name="Footer Placeholder 4">
            <a:extLst>
              <a:ext uri="{FF2B5EF4-FFF2-40B4-BE49-F238E27FC236}">
                <a16:creationId xmlns:a16="http://schemas.microsoft.com/office/drawing/2014/main" xmlns="" id="{815C31A5-9A34-06DF-31F6-C0E8F5A81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REVA Academy for Corporate Excellence – RACE | race.reva.edu.in</a:t>
            </a:r>
            <a:endParaRPr lang="en-IN"/>
          </a:p>
        </p:txBody>
      </p:sp>
      <p:sp>
        <p:nvSpPr>
          <p:cNvPr id="6" name="Slide Number Placeholder 5">
            <a:extLst>
              <a:ext uri="{FF2B5EF4-FFF2-40B4-BE49-F238E27FC236}">
                <a16:creationId xmlns:a16="http://schemas.microsoft.com/office/drawing/2014/main" xmlns="" id="{A85A8EB8-6738-EBF2-0CE3-80E7244AE7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7AB3F-FF13-4C22-A1FE-9E11B92D325E}" type="slidenum">
              <a:rPr lang="en-IN" smtClean="0"/>
              <a:pPr/>
              <a:t>‹#›</a:t>
            </a:fld>
            <a:endParaRPr lang="en-IN"/>
          </a:p>
        </p:txBody>
      </p:sp>
    </p:spTree>
    <p:extLst>
      <p:ext uri="{BB962C8B-B14F-4D97-AF65-F5344CB8AC3E}">
        <p14:creationId xmlns:p14="http://schemas.microsoft.com/office/powerpoint/2010/main" xmlns="" val="2369992768"/>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7875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161539629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83" y="1899380"/>
            <a:ext cx="5905501" cy="1998307"/>
          </a:xfrm>
        </p:spPr>
        <p:txBody>
          <a:bodyPr anchor="ctr">
            <a:noAutofit/>
          </a:bodyPr>
          <a:lstStyle/>
          <a:p>
            <a:pPr algn="l">
              <a:lnSpc>
                <a:spcPct val="100000"/>
              </a:lnSpc>
            </a:pPr>
            <a:r>
              <a:rPr lang="en-US" sz="3200" b="1" dirty="0" smtClean="0">
                <a:cs typeface="Arial" panose="020B0604020202020204" pitchFamily="34" charset="0"/>
              </a:rPr>
              <a:t>Modelling </a:t>
            </a:r>
            <a:r>
              <a:rPr lang="en-US" sz="3200" b="1" dirty="0" smtClean="0">
                <a:cs typeface="Arial" panose="020B0604020202020204" pitchFamily="34" charset="0"/>
              </a:rPr>
              <a:t>direction detection in selected stocks in Indian BFSI </a:t>
            </a:r>
            <a:r>
              <a:rPr lang="en-US" sz="3200" b="1" dirty="0" smtClean="0">
                <a:cs typeface="Arial" panose="020B0604020202020204" pitchFamily="34" charset="0"/>
              </a:rPr>
              <a:t>sector</a:t>
            </a:r>
            <a:r>
              <a:rPr lang="en-US" sz="3200" b="1" dirty="0">
                <a:cs typeface="Arial" panose="020B0604020202020204" pitchFamily="34" charset="0"/>
              </a:rPr>
              <a:t/>
            </a:r>
            <a:br>
              <a:rPr lang="en-US" sz="3200" b="1" dirty="0">
                <a:cs typeface="Arial" panose="020B0604020202020204" pitchFamily="34" charset="0"/>
              </a:rPr>
            </a:br>
            <a:r>
              <a:rPr lang="en-US" sz="2000" dirty="0">
                <a:cs typeface="Arial" panose="020B0604020202020204" pitchFamily="34" charset="0"/>
              </a:rPr>
              <a:t>Proposal Presentation</a:t>
            </a:r>
            <a:endParaRPr lang="en-US" sz="2800" dirty="0">
              <a:cs typeface="Arial" panose="020B0604020202020204" pitchFamily="34" charset="0"/>
            </a:endParaRPr>
          </a:p>
        </p:txBody>
      </p:sp>
      <p:sp>
        <p:nvSpPr>
          <p:cNvPr id="3" name="Subtitle 2"/>
          <p:cNvSpPr>
            <a:spLocks noGrp="1"/>
          </p:cNvSpPr>
          <p:nvPr>
            <p:ph type="subTitle" idx="1"/>
          </p:nvPr>
        </p:nvSpPr>
        <p:spPr>
          <a:xfrm>
            <a:off x="5754994" y="2915884"/>
            <a:ext cx="5905500" cy="2232346"/>
          </a:xfrm>
        </p:spPr>
        <p:txBody>
          <a:bodyPr>
            <a:noAutofit/>
          </a:bodyPr>
          <a:lstStyle/>
          <a:p>
            <a:pPr algn="r"/>
            <a:r>
              <a:rPr lang="en-US" sz="1800" b="1" dirty="0" smtClean="0">
                <a:solidFill>
                  <a:schemeClr val="bg1"/>
                </a:solidFill>
                <a:latin typeface="+mj-lt"/>
                <a:cs typeface="Arial" panose="020B0604020202020204" pitchFamily="34" charset="0"/>
              </a:rPr>
              <a:t>Name: Anand Mohan</a:t>
            </a:r>
            <a:endParaRPr lang="en-US" sz="1800" b="1" dirty="0">
              <a:solidFill>
                <a:schemeClr val="bg1"/>
              </a:solidFill>
              <a:latin typeface="+mj-lt"/>
              <a:cs typeface="Arial" panose="020B0604020202020204" pitchFamily="34" charset="0"/>
            </a:endParaRPr>
          </a:p>
          <a:p>
            <a:pPr algn="r"/>
            <a:endParaRPr lang="en-US" sz="1800" b="1"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Program</a:t>
            </a:r>
            <a:r>
              <a:rPr lang="en-US" sz="1400" dirty="0" smtClean="0">
                <a:solidFill>
                  <a:schemeClr val="bg1"/>
                </a:solidFill>
                <a:latin typeface="+mj-lt"/>
                <a:cs typeface="Arial" panose="020B0604020202020204" pitchFamily="34" charset="0"/>
              </a:rPr>
              <a:t>: MBA in Business Analytics</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Batch:MBA06</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SRN</a:t>
            </a:r>
            <a:r>
              <a:rPr lang="en-US" sz="1400" dirty="0" smtClean="0">
                <a:solidFill>
                  <a:schemeClr val="bg1"/>
                </a:solidFill>
                <a:latin typeface="+mj-lt"/>
                <a:cs typeface="Arial" panose="020B0604020202020204" pitchFamily="34" charset="0"/>
              </a:rPr>
              <a:t>: R19MBA53</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Date:25/2/2023</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Capstone </a:t>
            </a:r>
            <a:r>
              <a:rPr lang="en-US" sz="1400" dirty="0" smtClean="0">
                <a:solidFill>
                  <a:schemeClr val="bg1"/>
                </a:solidFill>
                <a:latin typeface="+mj-lt"/>
                <a:cs typeface="Arial" panose="020B0604020202020204" pitchFamily="34" charset="0"/>
              </a:rPr>
              <a:t>1/2:2 </a:t>
            </a:r>
            <a:endParaRPr lang="en-US" sz="1400"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lang="en-IN" sz="1600" dirty="0">
                <a:solidFill>
                  <a:prstClr val="white"/>
                </a:solidFill>
                <a:latin typeface="Roboto Slab"/>
                <a:ea typeface="Calibri" panose="020F0502020204030204" pitchFamily="34" charset="0"/>
                <a:cs typeface="Arial" panose="020B0604020202020204" pitchFamily="34" charset="0"/>
              </a:rPr>
              <a:t>race</a:t>
            </a: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.reva.edu.in</a:t>
            </a:r>
          </a:p>
        </p:txBody>
      </p:sp>
      <p:sp>
        <p:nvSpPr>
          <p:cNvPr id="8" name="Title 2"/>
          <p:cNvSpPr txBox="1">
            <a:spLocks/>
          </p:cNvSpPr>
          <p:nvPr/>
        </p:nvSpPr>
        <p:spPr>
          <a:xfrm>
            <a:off x="6646333" y="316049"/>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Tree>
    <p:extLst>
      <p:ext uri="{BB962C8B-B14F-4D97-AF65-F5344CB8AC3E}">
        <p14:creationId xmlns:p14="http://schemas.microsoft.com/office/powerpoint/2010/main" xmlns="" val="3819035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File:Noun Project question mark icon 1101884 cc.svg - Outreach Wik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xmlns="" id="{7A145C07-8365-45F1-BB24-52654C8ABC0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371197" y="2700997"/>
            <a:ext cx="2767120" cy="270920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xmlns="" val="2307598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Agenda</a:t>
            </a:r>
          </a:p>
        </p:txBody>
      </p:sp>
      <p:grpSp>
        <p:nvGrpSpPr>
          <p:cNvPr id="9" name="Group 8">
            <a:extLst>
              <a:ext uri="{FF2B5EF4-FFF2-40B4-BE49-F238E27FC236}">
                <a16:creationId xmlns:a16="http://schemas.microsoft.com/office/drawing/2014/main" xmlns="" id="{37F06B10-F2B9-45AE-BAEE-3A25BDC40F60}"/>
              </a:ext>
            </a:extLst>
          </p:cNvPr>
          <p:cNvGrpSpPr/>
          <p:nvPr/>
        </p:nvGrpSpPr>
        <p:grpSpPr>
          <a:xfrm>
            <a:off x="738295" y="1665297"/>
            <a:ext cx="3684148" cy="716410"/>
            <a:chOff x="1848112" y="1575921"/>
            <a:chExt cx="5288092" cy="781718"/>
          </a:xfrm>
        </p:grpSpPr>
        <p:sp>
          <p:nvSpPr>
            <p:cNvPr id="10" name="TextBox 9"/>
            <p:cNvSpPr txBox="1"/>
            <p:nvPr/>
          </p:nvSpPr>
          <p:spPr>
            <a:xfrm>
              <a:off x="2628512" y="2088972"/>
              <a:ext cx="4507692" cy="268667"/>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Background | Current status | Why this study  </a:t>
              </a:r>
            </a:p>
          </p:txBody>
        </p:sp>
        <p:sp>
          <p:nvSpPr>
            <p:cNvPr id="11" name="TextBox 10"/>
            <p:cNvSpPr txBox="1"/>
            <p:nvPr/>
          </p:nvSpPr>
          <p:spPr>
            <a:xfrm>
              <a:off x="2602027" y="1662793"/>
              <a:ext cx="4507692" cy="403000"/>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Introduction</a:t>
              </a:r>
              <a:endParaRPr lang="ko-KR" altLang="en-US" b="1" dirty="0">
                <a:solidFill>
                  <a:schemeClr val="tx1">
                    <a:lumMod val="75000"/>
                    <a:lumOff val="25000"/>
                  </a:schemeClr>
                </a:solidFill>
                <a:latin typeface="+mj-lt"/>
                <a:cs typeface="Arial" pitchFamily="34" charset="0"/>
              </a:endParaRPr>
            </a:p>
          </p:txBody>
        </p:sp>
        <p:sp>
          <p:nvSpPr>
            <p:cNvPr id="12" name="TextBox 11"/>
            <p:cNvSpPr txBox="1"/>
            <p:nvPr/>
          </p:nvSpPr>
          <p:spPr>
            <a:xfrm>
              <a:off x="1848112" y="1575921"/>
              <a:ext cx="958095" cy="570917"/>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01</a:t>
              </a:r>
              <a:endParaRPr lang="ko-KR" altLang="en-US" sz="2800" b="1" dirty="0">
                <a:solidFill>
                  <a:schemeClr val="tx1">
                    <a:lumMod val="75000"/>
                    <a:lumOff val="25000"/>
                  </a:schemeClr>
                </a:solidFill>
                <a:latin typeface="+mj-lt"/>
                <a:cs typeface="Arial" pitchFamily="34" charset="0"/>
              </a:endParaRPr>
            </a:p>
          </p:txBody>
        </p:sp>
      </p:grpSp>
      <p:grpSp>
        <p:nvGrpSpPr>
          <p:cNvPr id="13" name="Group 12">
            <a:extLst>
              <a:ext uri="{FF2B5EF4-FFF2-40B4-BE49-F238E27FC236}">
                <a16:creationId xmlns:a16="http://schemas.microsoft.com/office/drawing/2014/main" xmlns="" id="{48C572D2-FF82-4F09-A87C-3D3A60EF1C3D}"/>
              </a:ext>
            </a:extLst>
          </p:cNvPr>
          <p:cNvGrpSpPr/>
          <p:nvPr/>
        </p:nvGrpSpPr>
        <p:grpSpPr>
          <a:xfrm>
            <a:off x="566654" y="2735611"/>
            <a:ext cx="5244336" cy="680781"/>
            <a:chOff x="1848112" y="1575921"/>
            <a:chExt cx="5244336" cy="680781"/>
          </a:xfrm>
        </p:grpSpPr>
        <p:sp>
          <p:nvSpPr>
            <p:cNvPr id="14" name="TextBox 13">
              <a:extLst>
                <a:ext uri="{FF2B5EF4-FFF2-40B4-BE49-F238E27FC236}">
                  <a16:creationId xmlns:a16="http://schemas.microsoft.com/office/drawing/2014/main" xmlns="" id="{4C6F8FA6-DB08-4060-9832-77D337D2BF55}"/>
                </a:ext>
              </a:extLst>
            </p:cNvPr>
            <p:cNvSpPr txBox="1"/>
            <p:nvPr/>
          </p:nvSpPr>
          <p:spPr>
            <a:xfrm>
              <a:off x="2584756" y="2010481"/>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ea typeface="FZShuTi" pitchFamily="2" charset="-122"/>
                  <a:cs typeface="Arial" pitchFamily="34" charset="0"/>
                </a:rPr>
                <a:t>Seminal works | Summary | Research Gap</a:t>
              </a:r>
              <a:endParaRPr lang="en-US" altLang="ko-KR" sz="1000" dirty="0">
                <a:solidFill>
                  <a:schemeClr val="tx1">
                    <a:lumMod val="75000"/>
                    <a:lumOff val="25000"/>
                  </a:schemeClr>
                </a:solidFill>
                <a:latin typeface="+mj-lt"/>
                <a:cs typeface="Arial" pitchFamily="34" charset="0"/>
              </a:endParaRPr>
            </a:p>
          </p:txBody>
        </p:sp>
        <p:sp>
          <p:nvSpPr>
            <p:cNvPr id="15" name="TextBox 14">
              <a:extLst>
                <a:ext uri="{FF2B5EF4-FFF2-40B4-BE49-F238E27FC236}">
                  <a16:creationId xmlns:a16="http://schemas.microsoft.com/office/drawing/2014/main" xmlns="" id="{4FCF8A9D-7E22-4279-8535-9C4F0258D7B9}"/>
                </a:ext>
              </a:extLst>
            </p:cNvPr>
            <p:cNvSpPr txBox="1"/>
            <p:nvPr/>
          </p:nvSpPr>
          <p:spPr>
            <a:xfrm>
              <a:off x="2584756" y="164179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Literature Review</a:t>
              </a:r>
              <a:endParaRPr lang="ko-KR" altLang="en-US" b="1" dirty="0">
                <a:solidFill>
                  <a:schemeClr val="tx1">
                    <a:lumMod val="75000"/>
                    <a:lumOff val="25000"/>
                  </a:schemeClr>
                </a:solidFill>
                <a:latin typeface="+mj-lt"/>
                <a:cs typeface="Arial" pitchFamily="34" charset="0"/>
              </a:endParaRPr>
            </a:p>
          </p:txBody>
        </p:sp>
        <p:sp>
          <p:nvSpPr>
            <p:cNvPr id="16" name="TextBox 15">
              <a:extLst>
                <a:ext uri="{FF2B5EF4-FFF2-40B4-BE49-F238E27FC236}">
                  <a16:creationId xmlns:a16="http://schemas.microsoft.com/office/drawing/2014/main" xmlns="" id="{3E6D74D0-F347-4E58-A9D8-7E9536FAAEC3}"/>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02</a:t>
              </a:r>
              <a:endParaRPr lang="ko-KR" altLang="en-US" sz="2800" b="1" dirty="0">
                <a:solidFill>
                  <a:schemeClr val="tx1">
                    <a:lumMod val="75000"/>
                    <a:lumOff val="25000"/>
                  </a:schemeClr>
                </a:solidFill>
                <a:latin typeface="+mj-lt"/>
                <a:cs typeface="Arial" pitchFamily="34" charset="0"/>
              </a:endParaRPr>
            </a:p>
          </p:txBody>
        </p:sp>
      </p:grpSp>
      <p:grpSp>
        <p:nvGrpSpPr>
          <p:cNvPr id="17" name="Group 16">
            <a:extLst>
              <a:ext uri="{FF2B5EF4-FFF2-40B4-BE49-F238E27FC236}">
                <a16:creationId xmlns:a16="http://schemas.microsoft.com/office/drawing/2014/main" xmlns="" id="{C66517ED-D341-498B-BF06-476933A43F6B}"/>
              </a:ext>
            </a:extLst>
          </p:cNvPr>
          <p:cNvGrpSpPr/>
          <p:nvPr/>
        </p:nvGrpSpPr>
        <p:grpSpPr>
          <a:xfrm>
            <a:off x="692558" y="4990383"/>
            <a:ext cx="4493778" cy="805558"/>
            <a:chOff x="1830629" y="1575337"/>
            <a:chExt cx="5282581" cy="805558"/>
          </a:xfrm>
        </p:grpSpPr>
        <p:sp>
          <p:nvSpPr>
            <p:cNvPr id="18" name="TextBox 17">
              <a:extLst>
                <a:ext uri="{FF2B5EF4-FFF2-40B4-BE49-F238E27FC236}">
                  <a16:creationId xmlns:a16="http://schemas.microsoft.com/office/drawing/2014/main" xmlns="" id="{7DDE46A4-1F4F-419B-85C6-1ABD9A677D50}"/>
                </a:ext>
              </a:extLst>
            </p:cNvPr>
            <p:cNvSpPr txBox="1"/>
            <p:nvPr/>
          </p:nvSpPr>
          <p:spPr>
            <a:xfrm>
              <a:off x="2605518" y="1980785"/>
              <a:ext cx="4507692" cy="400110"/>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Primary &amp; Secondary Objectives | Expected Outcome</a:t>
              </a:r>
            </a:p>
            <a:p>
              <a:r>
                <a:rPr lang="en-US" altLang="ko-KR" sz="1000" dirty="0">
                  <a:solidFill>
                    <a:schemeClr val="tx1">
                      <a:lumMod val="75000"/>
                      <a:lumOff val="25000"/>
                    </a:schemeClr>
                  </a:solidFill>
                  <a:latin typeface="+mj-lt"/>
                  <a:cs typeface="Arial" pitchFamily="34" charset="0"/>
                </a:rPr>
                <a:t> </a:t>
              </a:r>
            </a:p>
          </p:txBody>
        </p:sp>
        <p:sp>
          <p:nvSpPr>
            <p:cNvPr id="19" name="TextBox 18">
              <a:extLst>
                <a:ext uri="{FF2B5EF4-FFF2-40B4-BE49-F238E27FC236}">
                  <a16:creationId xmlns:a16="http://schemas.microsoft.com/office/drawing/2014/main" xmlns="" id="{190EC436-1B46-49D9-A7E4-ADECB5E929DF}"/>
                </a:ext>
              </a:extLst>
            </p:cNvPr>
            <p:cNvSpPr txBox="1"/>
            <p:nvPr/>
          </p:nvSpPr>
          <p:spPr>
            <a:xfrm>
              <a:off x="2535876" y="1642552"/>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 Project Objectives  </a:t>
              </a:r>
              <a:endParaRPr lang="ko-KR" altLang="en-US" b="1" dirty="0">
                <a:solidFill>
                  <a:schemeClr val="tx1">
                    <a:lumMod val="75000"/>
                    <a:lumOff val="25000"/>
                  </a:schemeClr>
                </a:solidFill>
                <a:latin typeface="+mj-lt"/>
                <a:cs typeface="Arial" pitchFamily="34" charset="0"/>
              </a:endParaRPr>
            </a:p>
          </p:txBody>
        </p:sp>
        <p:sp>
          <p:nvSpPr>
            <p:cNvPr id="20" name="TextBox 19">
              <a:extLst>
                <a:ext uri="{FF2B5EF4-FFF2-40B4-BE49-F238E27FC236}">
                  <a16:creationId xmlns:a16="http://schemas.microsoft.com/office/drawing/2014/main" xmlns="" id="{CF831A6C-272F-4BDD-8F88-4227AAB90FB2}"/>
                </a:ext>
              </a:extLst>
            </p:cNvPr>
            <p:cNvSpPr txBox="1"/>
            <p:nvPr/>
          </p:nvSpPr>
          <p:spPr>
            <a:xfrm>
              <a:off x="1830629" y="1575337"/>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04</a:t>
              </a:r>
              <a:endParaRPr lang="ko-KR" altLang="en-US" sz="2800" b="1" dirty="0">
                <a:solidFill>
                  <a:schemeClr val="tx1">
                    <a:lumMod val="75000"/>
                    <a:lumOff val="25000"/>
                  </a:schemeClr>
                </a:solidFill>
                <a:latin typeface="+mj-lt"/>
                <a:cs typeface="Arial" pitchFamily="34" charset="0"/>
              </a:endParaRPr>
            </a:p>
          </p:txBody>
        </p:sp>
      </p:grpSp>
      <p:grpSp>
        <p:nvGrpSpPr>
          <p:cNvPr id="5" name="Group 4"/>
          <p:cNvGrpSpPr/>
          <p:nvPr/>
        </p:nvGrpSpPr>
        <p:grpSpPr>
          <a:xfrm>
            <a:off x="6315038" y="1740858"/>
            <a:ext cx="3715984" cy="620982"/>
            <a:chOff x="366296" y="5072998"/>
            <a:chExt cx="5339298" cy="620982"/>
          </a:xfrm>
        </p:grpSpPr>
        <p:grpSp>
          <p:nvGrpSpPr>
            <p:cNvPr id="21" name="Group 20">
              <a:extLst>
                <a:ext uri="{FF2B5EF4-FFF2-40B4-BE49-F238E27FC236}">
                  <a16:creationId xmlns:a16="http://schemas.microsoft.com/office/drawing/2014/main" xmlns="" id="{1DEE4032-D811-4C99-AE03-98362C887B64}"/>
                </a:ext>
              </a:extLst>
            </p:cNvPr>
            <p:cNvGrpSpPr/>
            <p:nvPr/>
          </p:nvGrpSpPr>
          <p:grpSpPr>
            <a:xfrm>
              <a:off x="366296" y="5072998"/>
              <a:ext cx="5339298" cy="523220"/>
              <a:chOff x="1683508" y="1590033"/>
              <a:chExt cx="5339298" cy="523220"/>
            </a:xfrm>
          </p:grpSpPr>
          <p:sp>
            <p:nvSpPr>
              <p:cNvPr id="23" name="TextBox 22">
                <a:extLst>
                  <a:ext uri="{FF2B5EF4-FFF2-40B4-BE49-F238E27FC236}">
                    <a16:creationId xmlns:a16="http://schemas.microsoft.com/office/drawing/2014/main" xmlns="" id="{3DFCC804-6C1D-4C67-B274-1978635DA6F9}"/>
                  </a:ext>
                </a:extLst>
              </p:cNvPr>
              <p:cNvSpPr txBox="1"/>
              <p:nvPr/>
            </p:nvSpPr>
            <p:spPr>
              <a:xfrm>
                <a:off x="2515114" y="1626240"/>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Project Methodology  </a:t>
                </a:r>
                <a:endParaRPr lang="ko-KR" altLang="en-US" b="1" dirty="0">
                  <a:solidFill>
                    <a:schemeClr val="tx1">
                      <a:lumMod val="75000"/>
                      <a:lumOff val="25000"/>
                    </a:schemeClr>
                  </a:solidFill>
                  <a:latin typeface="+mj-lt"/>
                  <a:cs typeface="Arial" pitchFamily="34" charset="0"/>
                </a:endParaRPr>
              </a:p>
            </p:txBody>
          </p:sp>
          <p:sp>
            <p:nvSpPr>
              <p:cNvPr id="24" name="TextBox 23">
                <a:extLst>
                  <a:ext uri="{FF2B5EF4-FFF2-40B4-BE49-F238E27FC236}">
                    <a16:creationId xmlns:a16="http://schemas.microsoft.com/office/drawing/2014/main" xmlns="" id="{7B7AC64B-48B2-4F4F-A626-7901145018C6}"/>
                  </a:ext>
                </a:extLst>
              </p:cNvPr>
              <p:cNvSpPr txBox="1"/>
              <p:nvPr/>
            </p:nvSpPr>
            <p:spPr>
              <a:xfrm>
                <a:off x="1683508" y="1590033"/>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05</a:t>
                </a:r>
                <a:endParaRPr lang="ko-KR" altLang="en-US" sz="2800" b="1" dirty="0">
                  <a:solidFill>
                    <a:schemeClr val="tx1">
                      <a:lumMod val="75000"/>
                      <a:lumOff val="25000"/>
                    </a:schemeClr>
                  </a:solidFill>
                  <a:latin typeface="+mj-lt"/>
                  <a:cs typeface="Arial" pitchFamily="34" charset="0"/>
                </a:endParaRPr>
              </a:p>
            </p:txBody>
          </p:sp>
        </p:grpSp>
        <p:sp>
          <p:nvSpPr>
            <p:cNvPr id="3" name="Rectangle 2"/>
            <p:cNvSpPr/>
            <p:nvPr/>
          </p:nvSpPr>
          <p:spPr>
            <a:xfrm>
              <a:off x="1228051" y="5440064"/>
              <a:ext cx="2840842" cy="253916"/>
            </a:xfrm>
            <a:prstGeom prst="rect">
              <a:avLst/>
            </a:prstGeom>
          </p:spPr>
          <p:txBody>
            <a:bodyPr wrap="none">
              <a:spAutoFit/>
            </a:bodyPr>
            <a:lstStyle/>
            <a:p>
              <a:r>
                <a:rPr lang="en-US" sz="1050" dirty="0"/>
                <a:t>Conceptual Framework | Research Design</a:t>
              </a:r>
            </a:p>
          </p:txBody>
        </p:sp>
      </p:grpSp>
      <p:grpSp>
        <p:nvGrpSpPr>
          <p:cNvPr id="25" name="Group 24">
            <a:extLst>
              <a:ext uri="{FF2B5EF4-FFF2-40B4-BE49-F238E27FC236}">
                <a16:creationId xmlns:a16="http://schemas.microsoft.com/office/drawing/2014/main" xmlns="" id="{37F06B10-F2B9-45AE-BAEE-3A25BDC40F60}"/>
              </a:ext>
            </a:extLst>
          </p:cNvPr>
          <p:cNvGrpSpPr/>
          <p:nvPr/>
        </p:nvGrpSpPr>
        <p:grpSpPr>
          <a:xfrm>
            <a:off x="6345492" y="2735563"/>
            <a:ext cx="3848699" cy="676334"/>
            <a:chOff x="1848112" y="1575921"/>
            <a:chExt cx="5360890" cy="676334"/>
          </a:xfrm>
        </p:grpSpPr>
        <p:sp>
          <p:nvSpPr>
            <p:cNvPr id="26" name="TextBox 25"/>
            <p:cNvSpPr txBox="1"/>
            <p:nvPr/>
          </p:nvSpPr>
          <p:spPr>
            <a:xfrm>
              <a:off x="2701310" y="2006034"/>
              <a:ext cx="4507692" cy="246221"/>
            </a:xfrm>
            <a:prstGeom prst="rect">
              <a:avLst/>
            </a:prstGeom>
            <a:noFill/>
          </p:spPr>
          <p:txBody>
            <a:bodyPr wrap="square" rtlCol="0">
              <a:spAutoFit/>
            </a:bodyPr>
            <a:lstStyle/>
            <a:p>
              <a:r>
                <a:rPr lang="en-US" altLang="ko-KR" sz="1000" dirty="0">
                  <a:solidFill>
                    <a:schemeClr val="tx1">
                      <a:lumMod val="75000"/>
                      <a:lumOff val="25000"/>
                    </a:schemeClr>
                  </a:solidFill>
                  <a:latin typeface="+mj-lt"/>
                  <a:cs typeface="Arial" pitchFamily="34" charset="0"/>
                </a:rPr>
                <a:t> </a:t>
              </a:r>
            </a:p>
          </p:txBody>
        </p:sp>
        <p:sp>
          <p:nvSpPr>
            <p:cNvPr id="27" name="TextBox 26"/>
            <p:cNvSpPr txBox="1"/>
            <p:nvPr/>
          </p:nvSpPr>
          <p:spPr>
            <a:xfrm>
              <a:off x="2645983" y="1652044"/>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Proposed Solution</a:t>
              </a:r>
              <a:endParaRPr lang="ko-KR" altLang="en-US" b="1" dirty="0">
                <a:solidFill>
                  <a:schemeClr val="tx1">
                    <a:lumMod val="75000"/>
                    <a:lumOff val="25000"/>
                  </a:schemeClr>
                </a:solidFill>
                <a:latin typeface="+mj-lt"/>
                <a:cs typeface="Arial" pitchFamily="34" charset="0"/>
              </a:endParaRPr>
            </a:p>
          </p:txBody>
        </p:sp>
        <p:sp>
          <p:nvSpPr>
            <p:cNvPr id="28" name="TextBox 27"/>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06</a:t>
              </a:r>
              <a:endParaRPr lang="ko-KR" altLang="en-US" sz="2800" b="1" dirty="0">
                <a:solidFill>
                  <a:schemeClr val="tx1">
                    <a:lumMod val="75000"/>
                    <a:lumOff val="25000"/>
                  </a:schemeClr>
                </a:solidFill>
                <a:latin typeface="+mj-lt"/>
                <a:cs typeface="Arial" pitchFamily="34" charset="0"/>
              </a:endParaRPr>
            </a:p>
          </p:txBody>
        </p:sp>
      </p:grpSp>
      <p:grpSp>
        <p:nvGrpSpPr>
          <p:cNvPr id="43" name="Group 42"/>
          <p:cNvGrpSpPr/>
          <p:nvPr/>
        </p:nvGrpSpPr>
        <p:grpSpPr>
          <a:xfrm>
            <a:off x="608162" y="3850475"/>
            <a:ext cx="5244336" cy="691368"/>
            <a:chOff x="530900" y="5058886"/>
            <a:chExt cx="5244336" cy="691368"/>
          </a:xfrm>
        </p:grpSpPr>
        <p:grpSp>
          <p:nvGrpSpPr>
            <p:cNvPr id="44" name="Group 43">
              <a:extLst>
                <a:ext uri="{FF2B5EF4-FFF2-40B4-BE49-F238E27FC236}">
                  <a16:creationId xmlns:a16="http://schemas.microsoft.com/office/drawing/2014/main" xmlns="" id="{1DEE4032-D811-4C99-AE03-98362C887B64}"/>
                </a:ext>
              </a:extLst>
            </p:cNvPr>
            <p:cNvGrpSpPr/>
            <p:nvPr/>
          </p:nvGrpSpPr>
          <p:grpSpPr>
            <a:xfrm>
              <a:off x="530900" y="5058886"/>
              <a:ext cx="5244336" cy="523220"/>
              <a:chOff x="1848112" y="1575921"/>
              <a:chExt cx="5244336" cy="523220"/>
            </a:xfrm>
          </p:grpSpPr>
          <p:sp>
            <p:nvSpPr>
              <p:cNvPr id="47" name="TextBox 46">
                <a:extLst>
                  <a:ext uri="{FF2B5EF4-FFF2-40B4-BE49-F238E27FC236}">
                    <a16:creationId xmlns:a16="http://schemas.microsoft.com/office/drawing/2014/main" xmlns="" id="{3DFCC804-6C1D-4C67-B274-1978635DA6F9}"/>
                  </a:ext>
                </a:extLst>
              </p:cNvPr>
              <p:cNvSpPr txBox="1"/>
              <p:nvPr/>
            </p:nvSpPr>
            <p:spPr>
              <a:xfrm>
                <a:off x="2584756" y="1641696"/>
                <a:ext cx="4507692"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Problem Statement</a:t>
                </a:r>
                <a:endParaRPr lang="ko-KR" altLang="en-US" b="1" dirty="0">
                  <a:solidFill>
                    <a:schemeClr val="tx1">
                      <a:lumMod val="75000"/>
                      <a:lumOff val="25000"/>
                    </a:schemeClr>
                  </a:solidFill>
                  <a:latin typeface="+mj-lt"/>
                  <a:cs typeface="Arial" pitchFamily="34" charset="0"/>
                </a:endParaRPr>
              </a:p>
            </p:txBody>
          </p:sp>
          <p:sp>
            <p:nvSpPr>
              <p:cNvPr id="48" name="TextBox 47">
                <a:extLst>
                  <a:ext uri="{FF2B5EF4-FFF2-40B4-BE49-F238E27FC236}">
                    <a16:creationId xmlns:a16="http://schemas.microsoft.com/office/drawing/2014/main" xmlns="" id="{7B7AC64B-48B2-4F4F-A626-7901145018C6}"/>
                  </a:ext>
                </a:extLst>
              </p:cNvPr>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03</a:t>
                </a:r>
                <a:endParaRPr lang="ko-KR" altLang="en-US" sz="2800" b="1" dirty="0">
                  <a:solidFill>
                    <a:schemeClr val="tx1">
                      <a:lumMod val="75000"/>
                      <a:lumOff val="25000"/>
                    </a:schemeClr>
                  </a:solidFill>
                  <a:latin typeface="+mj-lt"/>
                  <a:cs typeface="Arial" pitchFamily="34" charset="0"/>
                </a:endParaRPr>
              </a:p>
            </p:txBody>
          </p:sp>
        </p:grpSp>
        <p:sp>
          <p:nvSpPr>
            <p:cNvPr id="45" name="Rectangle 44"/>
            <p:cNvSpPr/>
            <p:nvPr/>
          </p:nvSpPr>
          <p:spPr>
            <a:xfrm>
              <a:off x="1267544" y="5496338"/>
              <a:ext cx="2206053" cy="253916"/>
            </a:xfrm>
            <a:prstGeom prst="rect">
              <a:avLst/>
            </a:prstGeom>
          </p:spPr>
          <p:txBody>
            <a:bodyPr wrap="none">
              <a:spAutoFit/>
            </a:bodyPr>
            <a:lstStyle/>
            <a:p>
              <a:r>
                <a:rPr lang="en-US" sz="1050" dirty="0"/>
                <a:t>Technical/Functional  Problem </a:t>
              </a:r>
            </a:p>
          </p:txBody>
        </p:sp>
      </p:grpSp>
      <p:grpSp>
        <p:nvGrpSpPr>
          <p:cNvPr id="49" name="Group 48">
            <a:extLst>
              <a:ext uri="{FF2B5EF4-FFF2-40B4-BE49-F238E27FC236}">
                <a16:creationId xmlns:a16="http://schemas.microsoft.com/office/drawing/2014/main" xmlns="" id="{37F06B10-F2B9-45AE-BAEE-3A25BDC40F60}"/>
              </a:ext>
            </a:extLst>
          </p:cNvPr>
          <p:cNvGrpSpPr/>
          <p:nvPr/>
        </p:nvGrpSpPr>
        <p:grpSpPr>
          <a:xfrm>
            <a:off x="6270794" y="3854159"/>
            <a:ext cx="4780000" cy="523220"/>
            <a:chOff x="1848112" y="1575921"/>
            <a:chExt cx="5237952" cy="523220"/>
          </a:xfrm>
        </p:grpSpPr>
        <p:sp>
          <p:nvSpPr>
            <p:cNvPr id="51" name="TextBox 50"/>
            <p:cNvSpPr txBox="1"/>
            <p:nvPr/>
          </p:nvSpPr>
          <p:spPr>
            <a:xfrm>
              <a:off x="2578371" y="1600386"/>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Detailed Scope of Work</a:t>
              </a:r>
              <a:endParaRPr lang="ko-KR" altLang="en-US" b="1" dirty="0">
                <a:solidFill>
                  <a:schemeClr val="tx1">
                    <a:lumMod val="75000"/>
                    <a:lumOff val="25000"/>
                  </a:schemeClr>
                </a:solidFill>
                <a:latin typeface="+mj-lt"/>
                <a:cs typeface="Arial" pitchFamily="34" charset="0"/>
              </a:endParaRPr>
            </a:p>
          </p:txBody>
        </p:sp>
        <p:sp>
          <p:nvSpPr>
            <p:cNvPr id="52" name="TextBox 51"/>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07</a:t>
              </a:r>
              <a:endParaRPr lang="ko-KR" altLang="en-US" sz="2800" b="1" dirty="0">
                <a:solidFill>
                  <a:schemeClr val="tx1">
                    <a:lumMod val="75000"/>
                    <a:lumOff val="25000"/>
                  </a:schemeClr>
                </a:solidFill>
                <a:latin typeface="+mj-lt"/>
                <a:cs typeface="Arial" pitchFamily="34" charset="0"/>
              </a:endParaRPr>
            </a:p>
          </p:txBody>
        </p:sp>
      </p:grpSp>
      <p:grpSp>
        <p:nvGrpSpPr>
          <p:cNvPr id="53" name="Group 52">
            <a:extLst>
              <a:ext uri="{FF2B5EF4-FFF2-40B4-BE49-F238E27FC236}">
                <a16:creationId xmlns:a16="http://schemas.microsoft.com/office/drawing/2014/main" xmlns="" id="{37F06B10-F2B9-45AE-BAEE-3A25BDC40F60}"/>
              </a:ext>
            </a:extLst>
          </p:cNvPr>
          <p:cNvGrpSpPr/>
          <p:nvPr/>
        </p:nvGrpSpPr>
        <p:grpSpPr>
          <a:xfrm>
            <a:off x="6383953" y="4844106"/>
            <a:ext cx="3647069" cy="807756"/>
            <a:chOff x="1848112" y="1575921"/>
            <a:chExt cx="5307517" cy="807756"/>
          </a:xfrm>
        </p:grpSpPr>
        <p:sp>
          <p:nvSpPr>
            <p:cNvPr id="54" name="TextBox 53"/>
            <p:cNvSpPr txBox="1"/>
            <p:nvPr/>
          </p:nvSpPr>
          <p:spPr>
            <a:xfrm>
              <a:off x="2647937" y="1983567"/>
              <a:ext cx="4507692" cy="400110"/>
            </a:xfrm>
            <a:prstGeom prst="rect">
              <a:avLst/>
            </a:prstGeom>
            <a:noFill/>
          </p:spPr>
          <p:txBody>
            <a:bodyPr wrap="square" rtlCol="0">
              <a:spAutoFit/>
            </a:bodyPr>
            <a:lstStyle/>
            <a:p>
              <a:r>
                <a:rPr lang="en-US" sz="1000" dirty="0"/>
                <a:t>Journal Articles | White Papers </a:t>
              </a:r>
            </a:p>
            <a:p>
              <a:endParaRPr lang="en-US" altLang="ko-KR" sz="1000" dirty="0">
                <a:solidFill>
                  <a:schemeClr val="tx1">
                    <a:lumMod val="75000"/>
                    <a:lumOff val="25000"/>
                  </a:schemeClr>
                </a:solidFill>
                <a:latin typeface="+mj-lt"/>
                <a:cs typeface="Arial" pitchFamily="34" charset="0"/>
              </a:endParaRPr>
            </a:p>
          </p:txBody>
        </p:sp>
        <p:sp>
          <p:nvSpPr>
            <p:cNvPr id="55" name="TextBox 54"/>
            <p:cNvSpPr txBox="1"/>
            <p:nvPr/>
          </p:nvSpPr>
          <p:spPr>
            <a:xfrm>
              <a:off x="2647936" y="1626099"/>
              <a:ext cx="4507693" cy="369332"/>
            </a:xfrm>
            <a:prstGeom prst="rect">
              <a:avLst/>
            </a:prstGeom>
            <a:noFill/>
          </p:spPr>
          <p:txBody>
            <a:bodyPr wrap="square" lIns="108000" rIns="108000" rtlCol="0">
              <a:spAutoFit/>
            </a:bodyPr>
            <a:lstStyle/>
            <a:p>
              <a:r>
                <a:rPr lang="en-US" altLang="ko-KR" b="1" dirty="0">
                  <a:solidFill>
                    <a:schemeClr val="tx1">
                      <a:lumMod val="75000"/>
                      <a:lumOff val="25000"/>
                    </a:schemeClr>
                  </a:solidFill>
                  <a:latin typeface="+mj-lt"/>
                  <a:cs typeface="Arial" pitchFamily="34" charset="0"/>
                </a:rPr>
                <a:t>References</a:t>
              </a:r>
              <a:endParaRPr lang="ko-KR" altLang="en-US" b="1" dirty="0">
                <a:solidFill>
                  <a:schemeClr val="tx1">
                    <a:lumMod val="75000"/>
                    <a:lumOff val="25000"/>
                  </a:schemeClr>
                </a:solidFill>
                <a:latin typeface="+mj-lt"/>
                <a:cs typeface="Arial" pitchFamily="34" charset="0"/>
              </a:endParaRPr>
            </a:p>
          </p:txBody>
        </p:sp>
        <p:sp>
          <p:nvSpPr>
            <p:cNvPr id="56" name="TextBox 55"/>
            <p:cNvSpPr txBox="1"/>
            <p:nvPr/>
          </p:nvSpPr>
          <p:spPr>
            <a:xfrm>
              <a:off x="1848112" y="1575921"/>
              <a:ext cx="958096" cy="523220"/>
            </a:xfrm>
            <a:prstGeom prst="rect">
              <a:avLst/>
            </a:prstGeom>
            <a:noFill/>
          </p:spPr>
          <p:txBody>
            <a:bodyPr wrap="square" lIns="108000" rIns="108000" rtlCol="0">
              <a:spAutoFit/>
            </a:bodyPr>
            <a:lstStyle/>
            <a:p>
              <a:pPr algn="ctr"/>
              <a:r>
                <a:rPr lang="en-US" altLang="ko-KR" sz="2800" b="1" dirty="0">
                  <a:solidFill>
                    <a:schemeClr val="tx1">
                      <a:lumMod val="75000"/>
                      <a:lumOff val="25000"/>
                    </a:schemeClr>
                  </a:solidFill>
                  <a:latin typeface="+mj-lt"/>
                  <a:cs typeface="Arial" pitchFamily="34" charset="0"/>
                </a:rPr>
                <a:t>08</a:t>
              </a:r>
              <a:endParaRPr lang="ko-KR" altLang="en-US" sz="2800" b="1" dirty="0">
                <a:solidFill>
                  <a:schemeClr val="tx1">
                    <a:lumMod val="75000"/>
                    <a:lumOff val="25000"/>
                  </a:schemeClr>
                </a:solidFill>
                <a:latin typeface="+mj-lt"/>
                <a:cs typeface="Arial" pitchFamily="34" charset="0"/>
              </a:endParaRPr>
            </a:p>
          </p:txBody>
        </p:sp>
      </p:grpSp>
      <p:sp>
        <p:nvSpPr>
          <p:cNvPr id="2" name="Date Placeholder 1">
            <a:extLst>
              <a:ext uri="{FF2B5EF4-FFF2-40B4-BE49-F238E27FC236}">
                <a16:creationId xmlns:a16="http://schemas.microsoft.com/office/drawing/2014/main" xmlns="" id="{AEB98BC4-8BDF-A31B-7F68-4F2971CA6C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61AF60D-223D-461F-A92F-539B6F408AF0}" type="datetime3">
              <a:rPr kumimoji="0" lang="en-US" sz="1200" b="0" i="0" u="none" strike="noStrike" kern="1200" cap="none" spc="0" normalizeH="0" baseline="0" noProof="0" smtClean="0">
                <a:ln>
                  <a:noFill/>
                </a:ln>
                <a:solidFill>
                  <a:schemeClr val="tx1"/>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schemeClr val="tx1"/>
              </a:solidFill>
              <a:effectLst/>
              <a:uLnTx/>
              <a:uFillTx/>
              <a:latin typeface="Roboto Slab"/>
              <a:ea typeface="+mn-ea"/>
              <a:cs typeface="+mn-cs"/>
            </a:endParaRPr>
          </a:p>
        </p:txBody>
      </p:sp>
      <p:sp>
        <p:nvSpPr>
          <p:cNvPr id="6" name="Footer Placeholder 5">
            <a:extLst>
              <a:ext uri="{FF2B5EF4-FFF2-40B4-BE49-F238E27FC236}">
                <a16:creationId xmlns:a16="http://schemas.microsoft.com/office/drawing/2014/main" xmlns="" id="{55B31472-8299-9197-981E-6E011EBDF926}"/>
              </a:ext>
            </a:extLst>
          </p:cNvPr>
          <p:cNvSpPr>
            <a:spLocks noGrp="1"/>
          </p:cNvSpPr>
          <p:nvPr>
            <p:ph type="ftr" sz="quarter" idx="3"/>
          </p:nvPr>
        </p:nvSpPr>
        <p:spPr/>
        <p:txBody>
          <a:bodyPr/>
          <a:lstStyle/>
          <a:p>
            <a:pPr>
              <a:defRPr/>
            </a:pPr>
            <a:r>
              <a:rPr lang="en-US">
                <a:solidFill>
                  <a:schemeClr val="tx1"/>
                </a:solidFill>
              </a:rPr>
              <a:t>REVA Academy for Corporate Excellence – RACE | race.reva.edu.in</a:t>
            </a:r>
            <a:endParaRPr lang="en-US" dirty="0">
              <a:solidFill>
                <a:schemeClr val="tx1"/>
              </a:solidFill>
            </a:endParaRPr>
          </a:p>
        </p:txBody>
      </p:sp>
      <p:sp>
        <p:nvSpPr>
          <p:cNvPr id="8" name="Slide Number Placeholder 7">
            <a:extLst>
              <a:ext uri="{FF2B5EF4-FFF2-40B4-BE49-F238E27FC236}">
                <a16:creationId xmlns:a16="http://schemas.microsoft.com/office/drawing/2014/main" xmlns="" id="{7085CCD4-5663-6CFF-9C18-AE2E2E78DD84}"/>
              </a:ext>
            </a:extLst>
          </p:cNvPr>
          <p:cNvSpPr>
            <a:spLocks noGrp="1"/>
          </p:cNvSpPr>
          <p:nvPr>
            <p:ph type="sldNum" sz="quarter" idx="12"/>
          </p:nvPr>
        </p:nvSpPr>
        <p:spPr/>
        <p:txBody>
          <a:bodyPr/>
          <a:lstStyle/>
          <a:p>
            <a:pPr>
              <a:defRPr/>
            </a:pPr>
            <a:endParaRPr lang="en-US" dirty="0"/>
          </a:p>
        </p:txBody>
      </p:sp>
    </p:spTree>
    <p:extLst>
      <p:ext uri="{BB962C8B-B14F-4D97-AF65-F5344CB8AC3E}">
        <p14:creationId xmlns:p14="http://schemas.microsoft.com/office/powerpoint/2010/main" xmlns="" val="3248360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cs typeface="Arial" panose="020B0604020202020204" pitchFamily="34" charset="0"/>
              </a:rPr>
              <a:t>Background Information</a:t>
            </a:r>
            <a:r>
              <a:rPr lang="en-US" dirty="0" smtClean="0"/>
              <a:t> </a:t>
            </a:r>
            <a:endParaRPr lang="en-US" dirty="0"/>
          </a:p>
        </p:txBody>
      </p:sp>
      <p:pic>
        <p:nvPicPr>
          <p:cNvPr id="11" name="Picture 10">
            <a:extLst>
              <a:ext uri="{FF2B5EF4-FFF2-40B4-BE49-F238E27FC236}">
                <a16:creationId xmlns:a16="http://schemas.microsoft.com/office/drawing/2014/main" xmlns=""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xmlns=""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xmlns="" val="1193582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 xmlns:a16="http://schemas.microsoft.com/office/drawing/2014/main" id="{A6017331-7CD5-4295-8116-958AB9D98A06}"/>
              </a:ext>
            </a:extLst>
          </p:cNvPr>
          <p:cNvSpPr txBox="1"/>
          <p:nvPr/>
        </p:nvSpPr>
        <p:spPr>
          <a:xfrm>
            <a:off x="364066" y="1376615"/>
            <a:ext cx="11463867" cy="4801314"/>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smtClean="0"/>
              <a:t>Documents reviewed for capstone2 included topics namely the impact of algorithmic trading and Stock market prediction using machine learning techniques and analysis thereafter.</a:t>
            </a:r>
          </a:p>
          <a:p>
            <a:pPr marL="342900" indent="-342900">
              <a:buFont typeface="+mj-lt"/>
              <a:buAutoNum type="arabicPeriod"/>
            </a:pPr>
            <a:endParaRPr lang="en-US" dirty="0" smtClean="0"/>
          </a:p>
          <a:p>
            <a:pPr marL="342900" indent="-342900">
              <a:buFont typeface="+mj-lt"/>
              <a:buAutoNum type="arabicPeriod"/>
            </a:pPr>
            <a:r>
              <a:rPr lang="en-US" dirty="0" smtClean="0"/>
              <a:t>The effect of Technical and fundamental analysis on investment decisions was researched which included technical analysis for HDFC, KOTAK, and SBI stocks.</a:t>
            </a:r>
          </a:p>
          <a:p>
            <a:pPr marL="342900" indent="-342900">
              <a:buFont typeface="+mj-lt"/>
              <a:buAutoNum type="arabicPeriod"/>
            </a:pPr>
            <a:endParaRPr lang="en-US" dirty="0" smtClean="0"/>
          </a:p>
          <a:p>
            <a:pPr marL="342900" indent="-342900">
              <a:buFont typeface="+mj-lt"/>
              <a:buAutoNum type="arabicPeriod"/>
            </a:pPr>
            <a:r>
              <a:rPr lang="en-US" dirty="0" smtClean="0"/>
              <a:t>Supervised and unsupervised machine learning methods were gone through. Other studies included a Decision tree for classification and regression, random forest algorithm, Logistic regression, XGBoost, and KNN.</a:t>
            </a:r>
          </a:p>
          <a:p>
            <a:pPr marL="342900" indent="-342900">
              <a:buFont typeface="+mj-lt"/>
              <a:buAutoNum type="arabicPeriod"/>
            </a:pPr>
            <a:endParaRPr lang="en-US" dirty="0" smtClean="0"/>
          </a:p>
          <a:p>
            <a:pPr marL="342900" indent="-342900">
              <a:buFont typeface="+mj-lt"/>
              <a:buAutoNum type="arabicPeriod"/>
            </a:pPr>
            <a:r>
              <a:rPr lang="en-US" dirty="0" smtClean="0"/>
              <a:t>Effects of volatility, trend, and momentum indicators for the prediction of the stock market were researched. Confusion matrix method of evaluation of error metrics was gone </a:t>
            </a:r>
            <a:r>
              <a:rPr lang="en-US" dirty="0" smtClean="0"/>
              <a:t>through.</a:t>
            </a:r>
          </a:p>
          <a:p>
            <a:pPr marL="342900" indent="-342900">
              <a:buFont typeface="+mj-lt"/>
              <a:buAutoNum type="arabicPeriod"/>
            </a:pPr>
            <a:endParaRPr lang="en-US" dirty="0" smtClean="0"/>
          </a:p>
          <a:p>
            <a:pPr marL="342900" indent="-342900">
              <a:buFont typeface="+mj-lt"/>
              <a:buAutoNum type="arabicPeriod"/>
            </a:pPr>
            <a:r>
              <a:rPr lang="en-US" dirty="0" smtClean="0"/>
              <a:t>Some </a:t>
            </a:r>
            <a:r>
              <a:rPr lang="en-US" dirty="0" smtClean="0"/>
              <a:t>of the research gaps observed were that Feature expansion and elimination techniques in data preparation were lacking details, fundamental analysis wasn't explored enough, and research on volume indicators in the technical analysis was missing. Hyper parameter tuning while discussing machine learning algorithms should have been discussed in more detail.</a:t>
            </a:r>
            <a:endParaRPr lang="en-US" dirty="0"/>
          </a:p>
        </p:txBody>
      </p:sp>
    </p:spTree>
    <p:extLst>
      <p:ext uri="{BB962C8B-B14F-4D97-AF65-F5344CB8AC3E}">
        <p14:creationId xmlns="" xmlns:p14="http://schemas.microsoft.com/office/powerpoint/2010/main" val="13328166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3611886" cy="369332"/>
          </a:xfrm>
          <a:prstGeom prst="rect">
            <a:avLst/>
          </a:prstGeom>
        </p:spPr>
        <p:txBody>
          <a:bodyPr wrap="none">
            <a:spAutoFit/>
          </a:bodyPr>
          <a:lstStyle/>
          <a:p>
            <a:r>
              <a:rPr lang="en-US" dirty="0" smtClean="0"/>
              <a:t>Technical/Functional  Problem </a:t>
            </a:r>
            <a:endParaRPr lang="en-US" dirty="0"/>
          </a:p>
        </p:txBody>
      </p:sp>
      <p:cxnSp>
        <p:nvCxnSpPr>
          <p:cNvPr id="5" name="Straight Connector 4">
            <a:extLst>
              <a:ext uri="{FF2B5EF4-FFF2-40B4-BE49-F238E27FC236}">
                <a16:creationId xmlns:a16="http://schemas.microsoft.com/office/drawing/2014/main" xmlns=""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xmlns="" id="{60F5F097-7DCC-44B4-B960-7F58E7107176}"/>
              </a:ext>
              <a:ext uri="{C183D7F6-B498-43B3-948B-1728B52AA6E4}">
                <adec:decorative xmlns:adec="http://schemas.microsoft.com/office/drawing/2017/decorative" xmlns=""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xmlns=""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xmlns=""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xmlns=""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xmlns=""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xmlns=""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xmlns=""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xmlns=""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077025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734926" y="1075899"/>
            <a:ext cx="5868914" cy="369332"/>
          </a:xfrm>
          <a:prstGeom prst="rect">
            <a:avLst/>
          </a:prstGeom>
        </p:spPr>
        <p:txBody>
          <a:bodyPr wrap="none">
            <a:spAutoFit/>
          </a:bodyPr>
          <a:lstStyle/>
          <a:p>
            <a:pPr algn="r"/>
            <a:r>
              <a:rPr lang="en-US" altLang="ko-KR" dirty="0" smtClean="0">
                <a:solidFill>
                  <a:schemeClr val="tx1">
                    <a:lumMod val="75000"/>
                    <a:lumOff val="25000"/>
                  </a:schemeClr>
                </a:solidFill>
                <a:cs typeface="Arial" pitchFamily="34" charset="0"/>
              </a:rPr>
              <a:t>Primary &amp; Secondary Objectives | Expected Outcome</a:t>
            </a:r>
            <a:endParaRPr lang="en-US" altLang="ko-KR" dirty="0">
              <a:solidFill>
                <a:schemeClr val="tx1">
                  <a:lumMod val="75000"/>
                  <a:lumOff val="25000"/>
                </a:schemeClr>
              </a:solidFill>
              <a:cs typeface="Arial" pitchFamily="34" charset="0"/>
            </a:endParaRPr>
          </a:p>
        </p:txBody>
      </p:sp>
    </p:spTree>
    <p:extLst>
      <p:ext uri="{BB962C8B-B14F-4D97-AF65-F5344CB8AC3E}">
        <p14:creationId xmlns="" xmlns:p14="http://schemas.microsoft.com/office/powerpoint/2010/main" val="41149054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 xmlns:p14="http://schemas.microsoft.com/office/powerpoint/2010/main" val="33876660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600" dirty="0">
                <a:cs typeface="Arial" panose="020B0604020202020204" pitchFamily="34" charset="0"/>
              </a:rPr>
              <a:t>Proposed Solution</a:t>
            </a:r>
            <a:endParaRPr lang="en-IN" dirty="0"/>
          </a:p>
        </p:txBody>
      </p:sp>
      <p:sp>
        <p:nvSpPr>
          <p:cNvPr id="4" name="Date Placeholder 3">
            <a:extLst>
              <a:ext uri="{FF2B5EF4-FFF2-40B4-BE49-F238E27FC236}">
                <a16:creationId xmlns:a16="http://schemas.microsoft.com/office/drawing/2014/main" xmlns="" id="{3B3A3D7D-7812-0881-D790-3DDAE3C8D1E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40194F1-D0E0-404B-9636-4AD13125BA45}"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2" name="Footer Placeholder 1">
            <a:extLst>
              <a:ext uri="{FF2B5EF4-FFF2-40B4-BE49-F238E27FC236}">
                <a16:creationId xmlns:a16="http://schemas.microsoft.com/office/drawing/2014/main" xmlns="" id="{4318A742-B1D7-F86D-DFA9-2A323A4357B9}"/>
              </a:ext>
            </a:extLst>
          </p:cNvPr>
          <p:cNvSpPr>
            <a:spLocks noGrp="1"/>
          </p:cNvSpPr>
          <p:nvPr>
            <p:ph type="ftr" sz="quarter" idx="3"/>
          </p:nvPr>
        </p:nvSpPr>
        <p:spPr/>
        <p:txBody>
          <a:bodyPr/>
          <a:lstStyle/>
          <a:p>
            <a:pPr>
              <a:defRPr/>
            </a:pPr>
            <a:r>
              <a:rPr lang="en-US">
                <a:solidFill>
                  <a:prstClr val="black">
                    <a:tint val="75000"/>
                  </a:prstClr>
                </a:solidFill>
              </a:rPr>
              <a:t>REVA Academy for Corporate Excellence – RACE | race.reva.edu.in</a:t>
            </a:r>
            <a:endParaRPr lang="en-US" dirty="0">
              <a:solidFill>
                <a:prstClr val="black">
                  <a:tint val="75000"/>
                </a:prstClr>
              </a:solidFill>
            </a:endParaRPr>
          </a:p>
        </p:txBody>
      </p:sp>
      <p:sp>
        <p:nvSpPr>
          <p:cNvPr id="3" name="Slide Number Placeholder 5">
            <a:extLst>
              <a:ext uri="{FF2B5EF4-FFF2-40B4-BE49-F238E27FC236}">
                <a16:creationId xmlns:a16="http://schemas.microsoft.com/office/drawing/2014/main" xmlns="" id="{141D4B1C-6AE4-A8F2-E9FA-BC79218EF321}"/>
              </a:ext>
            </a:extLst>
          </p:cNvPr>
          <p:cNvSpPr>
            <a:spLocks noGrp="1"/>
          </p:cNvSpPr>
          <p:nvPr>
            <p:ph type="sldNum" sz="quarter" idx="12"/>
          </p:nvPr>
        </p:nvSpPr>
        <p:spPr>
          <a:xfrm>
            <a:off x="9194324" y="6382786"/>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Roboto Slab"/>
              </a:rPr>
              <a:t>8</a:t>
            </a:r>
            <a:r>
              <a:rPr kumimoji="0" lang="en-US" sz="1200" b="0" i="0" u="none" strike="noStrike" kern="1200" cap="none" spc="0" normalizeH="0" baseline="0" noProof="0" dirty="0">
                <a:ln>
                  <a:noFill/>
                </a:ln>
                <a:solidFill>
                  <a:schemeClr val="tx1"/>
                </a:solidFill>
                <a:effectLst/>
                <a:uLnTx/>
                <a:uFillTx/>
                <a:latin typeface="Roboto Slab"/>
                <a:ea typeface="+mn-ea"/>
                <a:cs typeface="+mn-cs"/>
              </a:rPr>
              <a:t>/10</a:t>
            </a:r>
          </a:p>
        </p:txBody>
      </p:sp>
    </p:spTree>
    <p:extLst>
      <p:ext uri="{BB962C8B-B14F-4D97-AF65-F5344CB8AC3E}">
        <p14:creationId xmlns:p14="http://schemas.microsoft.com/office/powerpoint/2010/main" xmlns="" val="3510827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8C48D1-F57F-4856-A08A-5D67181FEE73}"/>
              </a:ext>
            </a:extLst>
          </p:cNvPr>
          <p:cNvSpPr>
            <a:spLocks noGrp="1"/>
          </p:cNvSpPr>
          <p:nvPr>
            <p:ph type="title"/>
          </p:nvPr>
        </p:nvSpPr>
        <p:spPr/>
        <p:txBody>
          <a:bodyPr>
            <a:normAutofit/>
          </a:bodyPr>
          <a:lstStyle/>
          <a:p>
            <a:r>
              <a:rPr lang="en-US" sz="3600" dirty="0">
                <a:cs typeface="Arial" panose="020B0604020202020204" pitchFamily="34" charset="0"/>
              </a:rPr>
              <a:t>References</a:t>
            </a:r>
            <a:endParaRPr lang="en-IN" dirty="0"/>
          </a:p>
        </p:txBody>
      </p:sp>
      <p:sp>
        <p:nvSpPr>
          <p:cNvPr id="5" name="Date Placeholder 4">
            <a:extLst>
              <a:ext uri="{FF2B5EF4-FFF2-40B4-BE49-F238E27FC236}">
                <a16:creationId xmlns:a16="http://schemas.microsoft.com/office/drawing/2014/main" xmlns="" id="{EF8F20FC-BC77-F5DE-DCB7-5A6A844B472D}"/>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1E65501-01B6-4480-B71B-6C4C2316D7B9}" type="datetime3">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 February 2023</a:t>
            </a:fld>
            <a:endParaRPr kumimoji="0" lang="en-US" sz="1200" b="0" i="0" u="none" strike="noStrike" kern="1200" cap="none" spc="0" normalizeH="0" baseline="0" noProof="0">
              <a:ln>
                <a:noFill/>
              </a:ln>
              <a:solidFill>
                <a:prstClr val="black">
                  <a:tint val="75000"/>
                </a:prstClr>
              </a:solidFill>
              <a:effectLst/>
              <a:uLnTx/>
              <a:uFillTx/>
              <a:latin typeface="Roboto Slab"/>
              <a:ea typeface="+mn-ea"/>
              <a:cs typeface="+mn-cs"/>
            </a:endParaRPr>
          </a:p>
        </p:txBody>
      </p:sp>
      <p:sp>
        <p:nvSpPr>
          <p:cNvPr id="3" name="Footer Placeholder 2">
            <a:extLst>
              <a:ext uri="{FF2B5EF4-FFF2-40B4-BE49-F238E27FC236}">
                <a16:creationId xmlns:a16="http://schemas.microsoft.com/office/drawing/2014/main" xmlns="" id="{3C478A14-3843-A020-E304-56CB3374784F}"/>
              </a:ext>
            </a:extLst>
          </p:cNvPr>
          <p:cNvSpPr>
            <a:spLocks noGrp="1"/>
          </p:cNvSpPr>
          <p:nvPr>
            <p:ph type="ftr" sz="quarter" idx="3"/>
          </p:nvPr>
        </p:nvSpPr>
        <p:spPr/>
        <p:txBody>
          <a:bodyPr/>
          <a:lstStyle/>
          <a:p>
            <a:pPr>
              <a:defRPr/>
            </a:pPr>
            <a:r>
              <a:rPr lang="en-US">
                <a:solidFill>
                  <a:prstClr val="black">
                    <a:tint val="75000"/>
                  </a:prstClr>
                </a:solidFill>
              </a:rPr>
              <a:t>REVA Academy for Corporate Excellence – RACE | race.reva.edu.in</a:t>
            </a:r>
            <a:endParaRPr lang="en-US" dirty="0">
              <a:solidFill>
                <a:prstClr val="black">
                  <a:tint val="75000"/>
                </a:prstClr>
              </a:solidFill>
            </a:endParaRPr>
          </a:p>
        </p:txBody>
      </p:sp>
      <p:sp>
        <p:nvSpPr>
          <p:cNvPr id="10" name="TextBox 9">
            <a:extLst>
              <a:ext uri="{FF2B5EF4-FFF2-40B4-BE49-F238E27FC236}">
                <a16:creationId xmlns:a16="http://schemas.microsoft.com/office/drawing/2014/main" xmlns="" id="{05E68804-5D27-C41C-C224-1E75974A4925}"/>
              </a:ext>
            </a:extLst>
          </p:cNvPr>
          <p:cNvSpPr txBox="1"/>
          <p:nvPr/>
        </p:nvSpPr>
        <p:spPr>
          <a:xfrm>
            <a:off x="9037079" y="1094111"/>
            <a:ext cx="2864874" cy="276999"/>
          </a:xfrm>
          <a:prstGeom prst="rect">
            <a:avLst/>
          </a:prstGeom>
          <a:noFill/>
        </p:spPr>
        <p:txBody>
          <a:bodyPr wrap="square">
            <a:spAutoFit/>
          </a:bodyPr>
          <a:lstStyle/>
          <a:p>
            <a:pPr algn="r"/>
            <a:r>
              <a:rPr lang="en-US" sz="1200" dirty="0"/>
              <a:t>Journal Articles | White Papers </a:t>
            </a:r>
          </a:p>
        </p:txBody>
      </p:sp>
      <p:sp>
        <p:nvSpPr>
          <p:cNvPr id="11" name="Slide Number Placeholder 5">
            <a:extLst>
              <a:ext uri="{FF2B5EF4-FFF2-40B4-BE49-F238E27FC236}">
                <a16:creationId xmlns:a16="http://schemas.microsoft.com/office/drawing/2014/main" xmlns="" id="{9949C78A-61BA-3328-5807-3CC71FFEDE73}"/>
              </a:ext>
            </a:extLst>
          </p:cNvPr>
          <p:cNvSpPr>
            <a:spLocks noGrp="1"/>
          </p:cNvSpPr>
          <p:nvPr>
            <p:ph type="sldNum" sz="quarter" idx="12"/>
          </p:nvPr>
        </p:nvSpPr>
        <p:spPr>
          <a:xfrm>
            <a:off x="9194324" y="6382786"/>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Roboto Slab"/>
              </a:rPr>
              <a:t>9</a:t>
            </a:r>
            <a:r>
              <a:rPr kumimoji="0" lang="en-US" sz="1200" b="0" i="0" u="none" strike="noStrike" kern="1200" cap="none" spc="0" normalizeH="0" baseline="0" noProof="0" dirty="0">
                <a:ln>
                  <a:noFill/>
                </a:ln>
                <a:solidFill>
                  <a:schemeClr val="tx1"/>
                </a:solidFill>
                <a:effectLst/>
                <a:uLnTx/>
                <a:uFillTx/>
                <a:latin typeface="Roboto Slab"/>
                <a:ea typeface="+mn-ea"/>
                <a:cs typeface="+mn-cs"/>
              </a:rPr>
              <a:t>/10</a:t>
            </a:r>
          </a:p>
        </p:txBody>
      </p:sp>
    </p:spTree>
    <p:extLst>
      <p:ext uri="{BB962C8B-B14F-4D97-AF65-F5344CB8AC3E}">
        <p14:creationId xmlns:p14="http://schemas.microsoft.com/office/powerpoint/2010/main" xmlns="" val="2132745498"/>
      </p:ext>
    </p:extLst>
  </p:cSld>
  <p:clrMapOvr>
    <a:masterClrMapping/>
  </p:clrMapOvr>
</p:sld>
</file>

<file path=ppt/theme/theme1.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1521</TotalTime>
  <Words>651</Words>
  <Application>Microsoft Office PowerPoint</Application>
  <PresentationFormat>Custom</PresentationFormat>
  <Paragraphs>87</Paragraphs>
  <Slides>10</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10</vt:i4>
      </vt:variant>
    </vt:vector>
  </HeadingPairs>
  <TitlesOfParts>
    <vt:vector size="21" baseType="lpstr">
      <vt:lpstr>Arial</vt:lpstr>
      <vt:lpstr>Roboto Slab</vt:lpstr>
      <vt:lpstr>Calibri</vt:lpstr>
      <vt:lpstr>FZShuTi</vt:lpstr>
      <vt:lpstr>Roboto Slab (Body)</vt:lpstr>
      <vt:lpstr>Calibri Light</vt:lpstr>
      <vt:lpstr>Montserrat Light</vt:lpstr>
      <vt:lpstr>Montserrat Bold</vt:lpstr>
      <vt:lpstr>1_Office Theme</vt:lpstr>
      <vt:lpstr>Custom Design</vt:lpstr>
      <vt:lpstr>2_Office Theme</vt:lpstr>
      <vt:lpstr>Modelling direction detection in selected stocks in Indian BFSI sector Proposal Presentation</vt:lpstr>
      <vt:lpstr>Agenda</vt:lpstr>
      <vt:lpstr>Background Information </vt:lpstr>
      <vt:lpstr>Literature Review </vt:lpstr>
      <vt:lpstr>Problem Statement</vt:lpstr>
      <vt:lpstr>Project Objectives  </vt:lpstr>
      <vt:lpstr>Project Methodology</vt:lpstr>
      <vt:lpstr>Proposed Solution</vt:lpstr>
      <vt:lpstr>References</vt:lpstr>
      <vt:lpstr>Slide 10</vt:lpstr>
    </vt:vector>
  </TitlesOfParts>
  <Company>HP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H2 Planning</dc:title>
  <dc:creator>RACE-996</dc:creator>
  <cp:lastModifiedBy>Admin</cp:lastModifiedBy>
  <cp:revision>218</cp:revision>
  <dcterms:created xsi:type="dcterms:W3CDTF">2021-01-28T08:43:53Z</dcterms:created>
  <dcterms:modified xsi:type="dcterms:W3CDTF">2023-02-19T15:43:16Z</dcterms:modified>
</cp:coreProperties>
</file>

<file path=docProps/thumbnail.jpeg>
</file>